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913" r:id="rId2"/>
    <p:sldMasterId id="2147483934" r:id="rId3"/>
  </p:sldMasterIdLst>
  <p:notesMasterIdLst>
    <p:notesMasterId r:id="rId19"/>
  </p:notesMasterIdLst>
  <p:handoutMasterIdLst>
    <p:handoutMasterId r:id="rId20"/>
  </p:handoutMasterIdLst>
  <p:sldIdLst>
    <p:sldId id="877" r:id="rId4"/>
    <p:sldId id="879" r:id="rId5"/>
    <p:sldId id="881" r:id="rId6"/>
    <p:sldId id="885" r:id="rId7"/>
    <p:sldId id="886" r:id="rId8"/>
    <p:sldId id="897" r:id="rId9"/>
    <p:sldId id="887" r:id="rId10"/>
    <p:sldId id="889" r:id="rId11"/>
    <p:sldId id="888" r:id="rId12"/>
    <p:sldId id="890" r:id="rId13"/>
    <p:sldId id="892" r:id="rId14"/>
    <p:sldId id="893" r:id="rId15"/>
    <p:sldId id="894" r:id="rId16"/>
    <p:sldId id="895" r:id="rId17"/>
    <p:sldId id="896" r:id="rId18"/>
  </p:sldIdLst>
  <p:sldSz cx="12188825" cy="6858000"/>
  <p:notesSz cx="70104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1pPr>
    <a:lvl2pPr marL="60949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2pPr>
    <a:lvl3pPr marL="1218987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3pPr>
    <a:lvl4pPr marL="1828480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4pPr>
    <a:lvl5pPr marL="2437973" algn="l" rtl="0" fontAlgn="base">
      <a:spcBef>
        <a:spcPct val="20000"/>
      </a:spcBef>
      <a:spcAft>
        <a:spcPct val="0"/>
      </a:spcAft>
      <a:buClr>
        <a:schemeClr val="accent2"/>
      </a:buClr>
      <a:buSzPct val="65000"/>
      <a:buFont typeface="Wingdings" pitchFamily="2" charset="2"/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5pPr>
    <a:lvl6pPr marL="304746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6pPr>
    <a:lvl7pPr marL="3656960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7pPr>
    <a:lvl8pPr marL="4266453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8pPr>
    <a:lvl9pPr marL="4875947" algn="l" defTabSz="1218987" rtl="0" eaLnBrk="1" latinLnBrk="0" hangingPunct="1">
      <a:defRPr sz="4000" kern="1200">
        <a:solidFill>
          <a:schemeClr val="tx1"/>
        </a:solidFill>
        <a:latin typeface="Helvetic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9">
          <p15:clr>
            <a:srgbClr val="A4A3A4"/>
          </p15:clr>
        </p15:guide>
        <p15:guide id="2" orient="horz" pos="4270">
          <p15:clr>
            <a:srgbClr val="A4A3A4"/>
          </p15:clr>
        </p15:guide>
        <p15:guide id="3" orient="horz" pos="3379">
          <p15:clr>
            <a:srgbClr val="A4A3A4"/>
          </p15:clr>
        </p15:guide>
        <p15:guide id="4" orient="horz" pos="536">
          <p15:clr>
            <a:srgbClr val="A4A3A4"/>
          </p15:clr>
        </p15:guide>
        <p15:guide id="5" orient="horz" pos="2476">
          <p15:clr>
            <a:srgbClr val="A4A3A4"/>
          </p15:clr>
        </p15:guide>
        <p15:guide id="6" orient="horz" pos="4202">
          <p15:clr>
            <a:srgbClr val="A4A3A4"/>
          </p15:clr>
        </p15:guide>
        <p15:guide id="7" pos="369">
          <p15:clr>
            <a:srgbClr val="A4A3A4"/>
          </p15:clr>
        </p15:guide>
        <p15:guide id="8" pos="2367">
          <p15:clr>
            <a:srgbClr val="A4A3A4"/>
          </p15:clr>
        </p15:guide>
        <p15:guide id="9" pos="3388">
          <p15:clr>
            <a:srgbClr val="A4A3A4"/>
          </p15:clr>
        </p15:guide>
        <p15:guide id="10" orient="horz" pos="136">
          <p15:clr>
            <a:srgbClr val="A4A3A4"/>
          </p15:clr>
        </p15:guide>
        <p15:guide id="11" orient="horz" pos="620">
          <p15:clr>
            <a:srgbClr val="A4A3A4"/>
          </p15:clr>
        </p15:guide>
        <p15:guide id="12" orient="horz" pos="397">
          <p15:clr>
            <a:srgbClr val="A4A3A4"/>
          </p15:clr>
        </p15:guide>
        <p15:guide id="13" pos="5174">
          <p15:clr>
            <a:srgbClr val="A4A3A4"/>
          </p15:clr>
        </p15:guide>
        <p15:guide id="14" pos="3860">
          <p15:clr>
            <a:srgbClr val="A4A3A4"/>
          </p15:clr>
        </p15:guide>
        <p15:guide id="15" pos="6919">
          <p15:clr>
            <a:srgbClr val="A4A3A4"/>
          </p15:clr>
        </p15:guide>
        <p15:guide id="16" pos="72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achel Peak" initials="" lastIdx="8" clrIdx="0"/>
  <p:cmAuthor id="1" name="Shay Barak" initials="SB" lastIdx="1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51067"/>
    <a:srgbClr val="FF8BC5"/>
    <a:srgbClr val="FFFFFF"/>
    <a:srgbClr val="4D4D4F"/>
    <a:srgbClr val="920053"/>
    <a:srgbClr val="57CBFF"/>
    <a:srgbClr val="85CA3A"/>
    <a:srgbClr val="4A8DF0"/>
    <a:srgbClr val="FE94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0" autoAdjust="0"/>
    <p:restoredTop sz="95151" autoAdjust="0"/>
  </p:normalViewPr>
  <p:slideViewPr>
    <p:cSldViewPr snapToGrid="0" snapToObjects="1">
      <p:cViewPr varScale="1">
        <p:scale>
          <a:sx n="84" d="100"/>
          <a:sy n="84" d="100"/>
        </p:scale>
        <p:origin x="1255" y="46"/>
      </p:cViewPr>
      <p:guideLst>
        <p:guide orient="horz" pos="1449"/>
        <p:guide orient="horz" pos="4270"/>
        <p:guide orient="horz" pos="3379"/>
        <p:guide orient="horz" pos="536"/>
        <p:guide orient="horz" pos="2476"/>
        <p:guide orient="horz" pos="4202"/>
        <p:guide pos="369"/>
        <p:guide pos="2367"/>
        <p:guide pos="3388"/>
        <p:guide orient="horz" pos="136"/>
        <p:guide orient="horz" pos="620"/>
        <p:guide orient="horz" pos="397"/>
        <p:guide pos="5174"/>
        <p:guide pos="3860"/>
        <p:guide pos="6919"/>
        <p:guide pos="72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-2904" y="-67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54A2399-B892-45F0-82BB-FD8C95A65D36}" type="datetimeFigureOut">
              <a:rPr lang="en-US" smtClean="0">
                <a:latin typeface="Arial" panose="020B0604020202020204" pitchFamily="34" charset="0"/>
              </a:rPr>
              <a:t>7/24/2022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D8DE283-2FFE-4E79-86B3-19981A050BF6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77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44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3EEE9B47-791B-47F7-AE03-C0D580CA0B6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160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49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8987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48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7973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https://www.blockchain.com/btc/unconfirmed-transactions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688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241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885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988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086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89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06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494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1">
              <a:buFont typeface="Arial" panose="020B0604020202020204" pitchFamily="34" charset="0"/>
              <a:buNone/>
            </a:pPr>
            <a:r>
              <a:rPr lang="en-US" dirty="0"/>
              <a:t>https://www.geeksforgeeks.org/consensus-algorithms-in-blockchain/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748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70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1">
              <a:buFont typeface="Arial" panose="020B0604020202020204" pitchFamily="34" charset="0"/>
              <a:buNone/>
            </a:pPr>
            <a:r>
              <a:rPr lang="en-US" dirty="0"/>
              <a:t>https://explorer.blocknative.com/?v=1.30.12&amp;0=ethereum&amp;1=main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161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69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872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EE9B47-791B-47F7-AE03-C0D580CA0B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4D4D4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54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-2263"/>
            <a:ext cx="12189439" cy="6856214"/>
            <a:chOff x="0" y="1786"/>
            <a:chExt cx="12189439" cy="685621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" y="1786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>
              <a:off x="0" y="1958278"/>
              <a:ext cx="12188825" cy="2310310"/>
            </a:xfrm>
            <a:prstGeom prst="rect">
              <a:avLst/>
            </a:prstGeom>
            <a:gradFill flip="none" rotWithShape="1">
              <a:gsLst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68000"/>
                  </a:schemeClr>
                </a:gs>
              </a:gsLst>
              <a:lin ang="10800000" scaled="1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7217" y="739109"/>
              <a:ext cx="2768536" cy="468876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53259" y="487069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3260" y="3429893"/>
            <a:ext cx="5804989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53260" y="2358679"/>
            <a:ext cx="5804989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3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-3048000" y="6356350"/>
            <a:ext cx="2843213" cy="365125"/>
          </a:xfrm>
        </p:spPr>
        <p:txBody>
          <a:bodyPr/>
          <a:lstStyle/>
          <a:p>
            <a:fld id="{603289AC-4C12-4E6D-B39B-A4756814FEEC}" type="datetimeFigureOut">
              <a:rPr lang="en-US" smtClean="0"/>
              <a:t>7/24/2022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91448"/>
      </p:ext>
    </p:extLst>
  </p:cSld>
  <p:clrMapOvr>
    <a:masterClrMapping/>
  </p:clrMapOvr>
  <p:transition>
    <p:fade/>
  </p:transition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grpSp>
        <p:nvGrpSpPr>
          <p:cNvPr id="5" name="Pink Background"/>
          <p:cNvGrpSpPr/>
          <p:nvPr userDrawn="1"/>
        </p:nvGrpSpPr>
        <p:grpSpPr>
          <a:xfrm>
            <a:off x="5929630" y="1639737"/>
            <a:ext cx="6259195" cy="3807666"/>
            <a:chOff x="6127749" y="1639737"/>
            <a:chExt cx="5344256" cy="3783164"/>
          </a:xfrm>
        </p:grpSpPr>
        <p:sp>
          <p:nvSpPr>
            <p:cNvPr id="6" name="Pink: 43%"/>
            <p:cNvSpPr/>
            <p:nvPr userDrawn="1"/>
          </p:nvSpPr>
          <p:spPr bwMode="gray">
            <a:xfrm>
              <a:off x="11365581" y="1639737"/>
              <a:ext cx="106424" cy="3783164"/>
            </a:xfrm>
            <a:prstGeom prst="rect">
              <a:avLst/>
            </a:prstGeom>
            <a:solidFill>
              <a:schemeClr val="tx2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>
                <a:latin typeface="+mn-lt"/>
              </a:endParaRPr>
            </a:p>
          </p:txBody>
        </p:sp>
        <p:sp>
          <p:nvSpPr>
            <p:cNvPr id="7" name="Background pink"/>
            <p:cNvSpPr/>
            <p:nvPr userDrawn="1"/>
          </p:nvSpPr>
          <p:spPr bwMode="auto">
            <a:xfrm>
              <a:off x="6127749" y="1639737"/>
              <a:ext cx="5237832" cy="37831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121899" tIns="60949" rIns="121899" bIns="609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600"/>
                </a:spcBef>
                <a:spcAft>
                  <a:spcPts val="0"/>
                </a:spcAft>
                <a:buSzPct val="115000"/>
              </a:pPr>
              <a:endParaRPr lang="en-US" sz="3200" dirty="0">
                <a:latin typeface="+mn-lt"/>
              </a:endParaRPr>
            </a:p>
          </p:txBody>
        </p:sp>
      </p:grpSp>
      <p:sp>
        <p:nvSpPr>
          <p:cNvPr id="8" name="Credit text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6478069" y="4736592"/>
            <a:ext cx="4395989" cy="338328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Tx/>
              <a:buNone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9" name="Quote text"/>
          <p:cNvSpPr>
            <a:spLocks noGrp="1"/>
          </p:cNvSpPr>
          <p:nvPr>
            <p:ph type="body" sz="quarter" idx="15"/>
          </p:nvPr>
        </p:nvSpPr>
        <p:spPr bwMode="white">
          <a:xfrm>
            <a:off x="6318303" y="2011680"/>
            <a:ext cx="4563058" cy="2440001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marL="152345" indent="-152345" algn="l" defTabSz="1218732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28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52345" indent="-152345" algn="l" defTabSz="1218732" rtl="0" eaLnBrk="1" latinLnBrk="0" hangingPunct="1">
              <a:defRPr lang="en-US" sz="27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93293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Bullet text"/>
          <p:cNvSpPr>
            <a:spLocks noGrp="1"/>
          </p:cNvSpPr>
          <p:nvPr>
            <p:ph type="body" sz="quarter" idx="16"/>
          </p:nvPr>
        </p:nvSpPr>
        <p:spPr>
          <a:xfrm>
            <a:off x="583843" y="1639737"/>
            <a:ext cx="5074008" cy="3783163"/>
          </a:xfrm>
          <a:prstGeom prst="rect">
            <a:avLst/>
          </a:prstGeom>
        </p:spPr>
        <p:txBody>
          <a:bodyPr>
            <a:noAutofit/>
          </a:bodyPr>
          <a:lstStyle>
            <a:lvl1pPr marL="224327" indent="-224327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8788" indent="-228600">
              <a:lnSpc>
                <a:spcPct val="95000"/>
              </a:lnSpc>
              <a:buFont typeface="Calibri" panose="020F0502020204030204" pitchFamily="34" charset="0"/>
              <a:buChar char="−"/>
              <a:defRPr sz="2000"/>
            </a:lvl2pPr>
            <a:lvl3pPr>
              <a:defRPr sz="2100"/>
            </a:lvl3pPr>
            <a:lvl4pPr>
              <a:defRPr sz="19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-2945259" y="6356350"/>
            <a:ext cx="2843213" cy="365125"/>
          </a:xfrm>
        </p:spPr>
        <p:txBody>
          <a:bodyPr/>
          <a:lstStyle/>
          <a:p>
            <a:fld id="{DEA4E619-B820-4E56-B835-00DD6E9C1F73}" type="datetimeFigureOut">
              <a:rPr lang="en-US" smtClean="0"/>
              <a:t>7/24/2022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11343"/>
      </p:ext>
    </p:extLst>
  </p:cSld>
  <p:clrMapOvr>
    <a:masterClrMapping/>
  </p:clrMapOvr>
  <p:transition>
    <p:fade/>
  </p:transition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6" name="Section title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637179" y="2171235"/>
            <a:ext cx="8321470" cy="3027783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000" b="0" cap="all" baseline="0">
                <a:solidFill>
                  <a:schemeClr val="tx1"/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 SECTION HEADER</a:t>
            </a:r>
          </a:p>
        </p:txBody>
      </p:sp>
      <p:sp>
        <p:nvSpPr>
          <p:cNvPr id="7" name="Section number"/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614319" y="963868"/>
            <a:ext cx="4649659" cy="89107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2"/>
                </a:solidFill>
              </a:defRPr>
            </a:lvl1pPr>
            <a:lvl5pPr marL="137136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>
          <a:xfrm>
            <a:off x="-3156888" y="6356350"/>
            <a:ext cx="2843213" cy="365125"/>
          </a:xfrm>
        </p:spPr>
        <p:txBody>
          <a:bodyPr/>
          <a:lstStyle/>
          <a:p>
            <a:fld id="{BFD34698-4CB0-4260-A437-6B0E52C5ABA4}" type="datetimeFigureOut">
              <a:rPr lang="en-US" smtClean="0"/>
              <a:t>7/24/2022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07001"/>
      </p:ext>
    </p:extLst>
  </p:cSld>
  <p:clrMapOvr>
    <a:masterClrMapping/>
  </p:clrMapOvr>
  <p:transition>
    <p:fade/>
  </p:transition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Gray gradient"/>
          <p:cNvSpPr/>
          <p:nvPr userDrawn="1"/>
        </p:nvSpPr>
        <p:spPr bwMode="auto">
          <a:xfrm>
            <a:off x="4241060" y="0"/>
            <a:ext cx="8039205" cy="653338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2000"/>
                </a:schemeClr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>
              <a:latin typeface="+mn-lt"/>
            </a:endParaRPr>
          </a:p>
        </p:txBody>
      </p:sp>
      <p:cxnSp>
        <p:nvCxnSpPr>
          <p:cNvPr id="6" name="Pink vertical line"/>
          <p:cNvCxnSpPr/>
          <p:nvPr userDrawn="1"/>
        </p:nvCxnSpPr>
        <p:spPr bwMode="auto">
          <a:xfrm>
            <a:off x="4214166" y="786856"/>
            <a:ext cx="0" cy="4965032"/>
          </a:xfrm>
          <a:prstGeom prst="line">
            <a:avLst/>
          </a:prstGeom>
          <a:solidFill>
            <a:schemeClr val="bg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Key points"/>
          <p:cNvSpPr>
            <a:spLocks noGrp="1"/>
          </p:cNvSpPr>
          <p:nvPr>
            <p:ph type="body" sz="quarter" idx="12"/>
          </p:nvPr>
        </p:nvSpPr>
        <p:spPr>
          <a:xfrm>
            <a:off x="4875530" y="1399032"/>
            <a:ext cx="6730683" cy="4443814"/>
          </a:xfrm>
          <a:prstGeom prst="rect">
            <a:avLst/>
          </a:prstGeom>
        </p:spPr>
        <p:txBody>
          <a:bodyPr lIns="91440" tIns="45720" rIns="91440" bIns="45720" anchor="ctr" anchorCtr="0">
            <a:noAutofit/>
          </a:bodyPr>
          <a:lstStyle>
            <a:lvl1pPr marL="320040" indent="-320040">
              <a:lnSpc>
                <a:spcPct val="95000"/>
              </a:lnSpc>
              <a:buSzPct val="85000"/>
              <a:buFont typeface="Calibri" panose="020F0502020204030204" pitchFamily="34" charset="0"/>
              <a:buChar char="•"/>
              <a:defRPr sz="3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67512" indent="-237744">
              <a:lnSpc>
                <a:spcPct val="95000"/>
              </a:lnSpc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Title"/>
          <p:cNvSpPr>
            <a:spLocks noGrp="1"/>
          </p:cNvSpPr>
          <p:nvPr>
            <p:ph type="title"/>
          </p:nvPr>
        </p:nvSpPr>
        <p:spPr>
          <a:xfrm>
            <a:off x="368300" y="1947672"/>
            <a:ext cx="3372166" cy="3020519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r" defTabSz="121878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000" b="0" kern="1200" spc="0" baseline="0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>
          <a:xfrm>
            <a:off x="-3017178" y="6356350"/>
            <a:ext cx="2843213" cy="365125"/>
          </a:xfrm>
        </p:spPr>
        <p:txBody>
          <a:bodyPr/>
          <a:lstStyle/>
          <a:p>
            <a:fld id="{25B14EA0-D077-4AF7-BC7C-65CF8C1E39C3}" type="datetimeFigureOut">
              <a:rPr lang="en-US" smtClean="0"/>
              <a:t>7/24/2022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99289"/>
      </p:ext>
    </p:extLst>
  </p:cSld>
  <p:clrMapOvr>
    <a:masterClrMapping/>
  </p:clrMapOvr>
  <p:transition>
    <p:fade/>
  </p:transition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>
            <p:ph type="subTitle" idx="1" hasCustomPrompt="1"/>
          </p:nvPr>
        </p:nvSpPr>
        <p:spPr>
          <a:xfrm>
            <a:off x="871003" y="3539899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1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</a:t>
            </a:r>
          </a:p>
          <a:p>
            <a:r>
              <a:rPr lang="en-US" dirty="0"/>
              <a:t>Speaker Title</a:t>
            </a:r>
          </a:p>
        </p:txBody>
      </p:sp>
      <p:sp>
        <p:nvSpPr>
          <p:cNvPr id="17" name="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871003" y="2481500"/>
            <a:ext cx="5804989" cy="64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18" y="5527401"/>
            <a:ext cx="1312742" cy="2305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</p:spTree>
    <p:extLst>
      <p:ext uri="{BB962C8B-B14F-4D97-AF65-F5344CB8AC3E}">
        <p14:creationId xmlns:p14="http://schemas.microsoft.com/office/powerpoint/2010/main" val="359549334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59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74558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58847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24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24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9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91150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001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4" y="1825625"/>
            <a:ext cx="518001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41508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24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62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59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62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3" y="1681163"/>
            <a:ext cx="51816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599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59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3" y="2505075"/>
            <a:ext cx="51816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04153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4698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(for internal u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-2263"/>
            <a:ext cx="12189439" cy="6856214"/>
            <a:chOff x="0" y="1786"/>
            <a:chExt cx="12189439" cy="685621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" y="1786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>
              <a:off x="0" y="1958278"/>
              <a:ext cx="12188825" cy="2310310"/>
            </a:xfrm>
            <a:prstGeom prst="rect">
              <a:avLst/>
            </a:prstGeom>
            <a:gradFill flip="none" rotWithShape="1">
              <a:gsLst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68000"/>
                  </a:schemeClr>
                </a:gs>
              </a:gsLst>
              <a:lin ang="10800000" scaled="1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7217" y="739109"/>
              <a:ext cx="2768536" cy="468876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53259" y="487069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3260" y="3429893"/>
            <a:ext cx="5804989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53260" y="2358679"/>
            <a:ext cx="5804989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3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-3048000" y="6356350"/>
            <a:ext cx="2843213" cy="365125"/>
          </a:xfrm>
        </p:spPr>
        <p:txBody>
          <a:bodyPr/>
          <a:lstStyle/>
          <a:p>
            <a:fld id="{603289AC-4C12-4E6D-B39B-A4756814FEEC}" type="datetimeFigureOut">
              <a:rPr lang="en-US" smtClean="0"/>
              <a:t>7/24/2022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351712" y="1642085"/>
            <a:ext cx="3429000" cy="3429000"/>
            <a:chOff x="7351712" y="1642085"/>
            <a:chExt cx="3429000" cy="3429000"/>
          </a:xfrm>
        </p:grpSpPr>
        <p:sp>
          <p:nvSpPr>
            <p:cNvPr id="17" name="Oval 16"/>
            <p:cNvSpPr/>
            <p:nvPr/>
          </p:nvSpPr>
          <p:spPr bwMode="auto">
            <a:xfrm>
              <a:off x="7351712" y="1642085"/>
              <a:ext cx="3429000" cy="3429000"/>
            </a:xfrm>
            <a:prstGeom prst="ellipse">
              <a:avLst/>
            </a:prstGeom>
            <a:solidFill>
              <a:schemeClr val="bg1"/>
            </a:solidFill>
            <a:ln w="7620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220" y="2727065"/>
              <a:ext cx="2919984" cy="1025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225120"/>
      </p:ext>
    </p:extLst>
  </p:cSld>
  <p:clrMapOvr>
    <a:masterClrMapping/>
  </p:clrMapOvr>
  <p:transition>
    <p:fade/>
  </p:transition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07301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87427"/>
            <a:ext cx="61706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599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59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53869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87427"/>
            <a:ext cx="617061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599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59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599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59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84785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58907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313" y="365125"/>
            <a:ext cx="262731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2713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72008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0825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0825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599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59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0430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7247326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065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87427"/>
            <a:ext cx="617061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0650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599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59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20383"/>
      </p:ext>
    </p:extLst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"/>
            <a:ext cx="12188825" cy="6857929"/>
          </a:xfrm>
          <a:prstGeom prst="rect">
            <a:avLst/>
          </a:prstGeom>
        </p:spPr>
      </p:pic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>
            <p:ph type="subTitle" idx="1" hasCustomPrompt="1"/>
          </p:nvPr>
        </p:nvSpPr>
        <p:spPr>
          <a:xfrm>
            <a:off x="871003" y="3539899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100"/>
              </a:lnSpc>
              <a:spcBef>
                <a:spcPts val="0"/>
              </a:spcBef>
              <a:buNone/>
              <a:defRPr sz="16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</a:t>
            </a:r>
          </a:p>
          <a:p>
            <a:r>
              <a:rPr lang="en-US" dirty="0"/>
              <a:t>Speaker Title</a:t>
            </a:r>
          </a:p>
        </p:txBody>
      </p:sp>
      <p:sp>
        <p:nvSpPr>
          <p:cNvPr id="17" name="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871003" y="2481500"/>
            <a:ext cx="5804989" cy="64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18" y="5527401"/>
            <a:ext cx="1312742" cy="2305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</p:spTree>
    <p:extLst>
      <p:ext uri="{BB962C8B-B14F-4D97-AF65-F5344CB8AC3E}">
        <p14:creationId xmlns:p14="http://schemas.microsoft.com/office/powerpoint/2010/main" val="1012645084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"/>
            <a:ext cx="12188825" cy="6857929"/>
          </a:xfrm>
          <a:prstGeom prst="rect">
            <a:avLst/>
          </a:prstGeom>
        </p:spPr>
      </p:pic>
      <p:sp>
        <p:nvSpPr>
          <p:cNvPr id="93" name="Date" hidden="1"/>
          <p:cNvSpPr>
            <a:spLocks noGrp="1"/>
          </p:cNvSpPr>
          <p:nvPr userDrawn="1"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16" name="Speaker name and date"/>
          <p:cNvSpPr>
            <a:spLocks noGrp="1"/>
          </p:cNvSpPr>
          <p:nvPr>
            <p:ph type="subTitle" idx="1" hasCustomPrompt="1"/>
          </p:nvPr>
        </p:nvSpPr>
        <p:spPr>
          <a:xfrm>
            <a:off x="1427594" y="4414632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100"/>
              </a:lnSpc>
              <a:spcBef>
                <a:spcPts val="0"/>
              </a:spcBef>
              <a:buNone/>
              <a:defRPr sz="1600" b="0" i="0" baseline="0">
                <a:solidFill>
                  <a:schemeClr val="accent1"/>
                </a:solidFill>
                <a:latin typeface="+mn-lt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</a:t>
            </a:r>
          </a:p>
          <a:p>
            <a:r>
              <a:rPr lang="en-US" dirty="0"/>
              <a:t>Speaker Title</a:t>
            </a:r>
          </a:p>
        </p:txBody>
      </p:sp>
      <p:sp>
        <p:nvSpPr>
          <p:cNvPr id="17" name="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1417656" y="2988512"/>
            <a:ext cx="5804989" cy="6445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b="1" cap="all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</a:p>
        </p:txBody>
      </p:sp>
    </p:spTree>
    <p:extLst>
      <p:ext uri="{BB962C8B-B14F-4D97-AF65-F5344CB8AC3E}">
        <p14:creationId xmlns:p14="http://schemas.microsoft.com/office/powerpoint/2010/main" val="3572167144"/>
      </p:ext>
    </p:extLst>
  </p:cSld>
  <p:clrMapOvr>
    <a:masterClrMapping/>
  </p:clrMapOvr>
  <p:transition>
    <p:fade/>
  </p:transition>
  <p:hf sldNum="0"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Customer (for internal us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-2263"/>
            <a:ext cx="12189439" cy="6856214"/>
            <a:chOff x="0" y="1786"/>
            <a:chExt cx="12189439" cy="685621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" y="1786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>
              <a:off x="0" y="1958278"/>
              <a:ext cx="12188825" cy="2310310"/>
            </a:xfrm>
            <a:prstGeom prst="rect">
              <a:avLst/>
            </a:prstGeom>
            <a:gradFill flip="none" rotWithShape="1">
              <a:gsLst>
                <a:gs pos="46000">
                  <a:schemeClr val="bg1">
                    <a:alpha val="0"/>
                  </a:schemeClr>
                </a:gs>
                <a:gs pos="100000">
                  <a:schemeClr val="bg1">
                    <a:alpha val="68000"/>
                  </a:schemeClr>
                </a:gs>
              </a:gsLst>
              <a:lin ang="10800000" scaled="1"/>
              <a:tileRect/>
            </a:gra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87217" y="739109"/>
              <a:ext cx="2768536" cy="468876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13" name="Speaker name and dat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53259" y="4870698"/>
            <a:ext cx="5804989" cy="692595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 algn="l">
              <a:lnSpc>
                <a:spcPts val="2666"/>
              </a:lnSpc>
              <a:spcBef>
                <a:spcPts val="0"/>
              </a:spcBef>
              <a:buNone/>
              <a:defRPr sz="1400" b="0" i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 | Speaker Title</a:t>
            </a:r>
          </a:p>
          <a:p>
            <a:r>
              <a:rPr lang="en-US" dirty="0"/>
              <a:t>Date</a:t>
            </a:r>
          </a:p>
        </p:txBody>
      </p:sp>
      <p:sp>
        <p:nvSpPr>
          <p:cNvPr id="14" name="Sub-titl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3260" y="3429893"/>
            <a:ext cx="5804989" cy="565804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1687" indent="0">
              <a:buNone/>
              <a:defRPr/>
            </a:lvl2pPr>
            <a:lvl3pPr marL="759622" indent="0">
              <a:buNone/>
              <a:defRPr/>
            </a:lvl3pPr>
            <a:lvl4pPr marL="918321" indent="0">
              <a:buNone/>
              <a:defRPr/>
            </a:lvl4pPr>
            <a:lvl5pPr marL="1068552" indent="0">
              <a:buNone/>
              <a:defRPr/>
            </a:lvl5pPr>
          </a:lstStyle>
          <a:p>
            <a:pPr lvl="0"/>
            <a:r>
              <a:rPr lang="en-GB" dirty="0"/>
              <a:t>Presentation Subtitle</a:t>
            </a:r>
          </a:p>
        </p:txBody>
      </p:sp>
      <p:sp>
        <p:nvSpPr>
          <p:cNvPr id="15" name="Title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53260" y="2358679"/>
            <a:ext cx="5804989" cy="107121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3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buClrTx/>
              <a:buSzTx/>
            </a:pPr>
            <a:r>
              <a:rPr lang="en-US" kern="0" dirty="0"/>
              <a:t>PRESENTATION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>
          <a:xfrm>
            <a:off x="-3048000" y="6356350"/>
            <a:ext cx="2843213" cy="365125"/>
          </a:xfrm>
        </p:spPr>
        <p:txBody>
          <a:bodyPr/>
          <a:lstStyle/>
          <a:p>
            <a:fld id="{603289AC-4C12-4E6D-B39B-A4756814FEEC}" type="datetimeFigureOut">
              <a:rPr lang="en-US" smtClean="0"/>
              <a:t>7/24/2022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483196" y="1252637"/>
            <a:ext cx="4354513" cy="4354513"/>
            <a:chOff x="7483196" y="1252637"/>
            <a:chExt cx="4354513" cy="4354513"/>
          </a:xfrm>
        </p:grpSpPr>
        <p:sp>
          <p:nvSpPr>
            <p:cNvPr id="19" name="Oval 18"/>
            <p:cNvSpPr/>
            <p:nvPr userDrawn="1"/>
          </p:nvSpPr>
          <p:spPr bwMode="auto">
            <a:xfrm>
              <a:off x="7483196" y="1252637"/>
              <a:ext cx="4354513" cy="4354513"/>
            </a:xfrm>
            <a:prstGeom prst="ellipse">
              <a:avLst/>
            </a:prstGeom>
            <a:solidFill>
              <a:schemeClr val="bg1"/>
            </a:solidFill>
            <a:ln w="7620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spcAft>
                  <a:spcPts val="0"/>
                </a:spcAft>
                <a:buSzPct val="115000"/>
              </a:pPr>
              <a:endParaRPr lang="en-US" sz="2400" dirty="0" err="1">
                <a:latin typeface="+mn-lt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" t="27361" r="11680" b="34027"/>
            <a:stretch/>
          </p:blipFill>
          <p:spPr>
            <a:xfrm>
              <a:off x="7738790" y="2719387"/>
              <a:ext cx="3823584" cy="1538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068756"/>
      </p:ext>
    </p:extLst>
  </p:cSld>
  <p:clrMapOvr>
    <a:masterClrMapping/>
  </p:clrMapOvr>
  <p:transition>
    <p:fade/>
  </p:transition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Agenda list"/>
          <p:cNvSpPr>
            <a:spLocks noGrp="1"/>
          </p:cNvSpPr>
          <p:nvPr>
            <p:ph sz="quarter" idx="13"/>
          </p:nvPr>
        </p:nvSpPr>
        <p:spPr>
          <a:xfrm>
            <a:off x="2243780" y="1752898"/>
            <a:ext cx="9211620" cy="4163242"/>
          </a:xfrm>
        </p:spPr>
        <p:txBody>
          <a:bodyPr/>
          <a:lstStyle>
            <a:lvl1pPr marL="228600" indent="-228600">
              <a:lnSpc>
                <a:spcPct val="120000"/>
              </a:lnSpc>
              <a:buFont typeface="Calibri" panose="020F0502020204030204" pitchFamily="34" charset="0"/>
              <a:buChar char="•"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576072" indent="-228600">
              <a:buFont typeface="Calibri" panose="020F0502020204030204" pitchFamily="34" charset="0"/>
              <a:buChar char="̶"/>
              <a:defRPr>
                <a:solidFill>
                  <a:schemeClr val="tx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Title"/>
          <p:cNvSpPr>
            <a:spLocks noGrp="1"/>
          </p:cNvSpPr>
          <p:nvPr>
            <p:ph type="title"/>
          </p:nvPr>
        </p:nvSpPr>
        <p:spPr>
          <a:xfrm>
            <a:off x="1166812" y="976680"/>
            <a:ext cx="10288587" cy="70728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>
          <a:xfrm>
            <a:off x="-2976664" y="6356350"/>
            <a:ext cx="2843213" cy="365125"/>
          </a:xfrm>
        </p:spPr>
        <p:txBody>
          <a:bodyPr/>
          <a:lstStyle/>
          <a:p>
            <a:fld id="{1B14FBC4-36FA-423D-BDD2-47F855CE7E5F}" type="datetimeFigureOut">
              <a:rPr lang="en-US" smtClean="0"/>
              <a:t>7/24/2022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95896"/>
      </p:ext>
    </p:extLst>
  </p:cSld>
  <p:clrMapOvr>
    <a:masterClrMapping/>
  </p:clrMapOvr>
  <p:transition>
    <p:fade/>
  </p:transition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22371" cy="914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Bullet text"/>
          <p:cNvSpPr>
            <a:spLocks noGrp="1" noChangeArrowheads="1"/>
          </p:cNvSpPr>
          <p:nvPr>
            <p:ph idx="1"/>
          </p:nvPr>
        </p:nvSpPr>
        <p:spPr bwMode="auto">
          <a:xfrm>
            <a:off x="583842" y="1534473"/>
            <a:ext cx="11022371" cy="47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-2991244" y="6356350"/>
            <a:ext cx="2843213" cy="365125"/>
          </a:xfrm>
        </p:spPr>
        <p:txBody>
          <a:bodyPr/>
          <a:lstStyle/>
          <a:p>
            <a:fld id="{CF0E1690-FFBA-4DAF-B44A-36E39ACA0346}" type="datetimeFigureOut">
              <a:rPr lang="en-US" smtClean="0"/>
              <a:t>7/24/2022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7193"/>
      </p:ext>
    </p:extLst>
  </p:cSld>
  <p:clrMapOvr>
    <a:masterClrMapping/>
  </p:clrMapOvr>
  <p:transition>
    <p:fade/>
  </p:transition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Slide Title"/>
          <p:cNvSpPr>
            <a:spLocks noGrp="1"/>
          </p:cNvSpPr>
          <p:nvPr>
            <p:ph type="title"/>
          </p:nvPr>
        </p:nvSpPr>
        <p:spPr>
          <a:xfrm>
            <a:off x="583842" y="460552"/>
            <a:ext cx="11037611" cy="914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Bullet text_left"/>
          <p:cNvSpPr>
            <a:spLocks noGrp="1"/>
          </p:cNvSpPr>
          <p:nvPr>
            <p:ph sz="half" idx="2"/>
          </p:nvPr>
        </p:nvSpPr>
        <p:spPr>
          <a:xfrm>
            <a:off x="583842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Bullet text_left"/>
          <p:cNvSpPr>
            <a:spLocks noGrp="1"/>
          </p:cNvSpPr>
          <p:nvPr>
            <p:ph sz="half" idx="12"/>
          </p:nvPr>
        </p:nvSpPr>
        <p:spPr>
          <a:xfrm>
            <a:off x="6500813" y="1525588"/>
            <a:ext cx="5120640" cy="4533380"/>
          </a:xfrm>
          <a:prstGeom prst="rect">
            <a:avLst/>
          </a:prstGeom>
        </p:spPr>
        <p:txBody>
          <a:bodyPr lIns="91440" tIns="45720" rIns="91440" bIns="4572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70408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905256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>
          <a:xfrm>
            <a:off x="-2996629" y="6356350"/>
            <a:ext cx="2843213" cy="365125"/>
          </a:xfrm>
        </p:spPr>
        <p:txBody>
          <a:bodyPr/>
          <a:lstStyle/>
          <a:p>
            <a:fld id="{8F2A6A3B-A6C9-4C0C-BBE8-3BEF53BED0C3}" type="datetimeFigureOut">
              <a:rPr lang="en-US" smtClean="0"/>
              <a:t>7/24/2022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3669"/>
      </p:ext>
    </p:extLst>
  </p:cSld>
  <p:clrMapOvr>
    <a:masterClrMapping/>
  </p:clrMapOvr>
  <p:transition>
    <p:fade/>
  </p:transition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5" name="Sub-title_column 3"/>
          <p:cNvSpPr>
            <a:spLocks noGrp="1"/>
          </p:cNvSpPr>
          <p:nvPr>
            <p:ph type="body" sz="quarter" idx="16"/>
          </p:nvPr>
        </p:nvSpPr>
        <p:spPr>
          <a:xfrm>
            <a:off x="8289002" y="1525707"/>
            <a:ext cx="3345117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ub-title_column 2"/>
          <p:cNvSpPr>
            <a:spLocks noGrp="1"/>
          </p:cNvSpPr>
          <p:nvPr>
            <p:ph type="body" sz="quarter" idx="14"/>
          </p:nvPr>
        </p:nvSpPr>
        <p:spPr>
          <a:xfrm>
            <a:off x="4438649" y="1525707"/>
            <a:ext cx="3374116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ub-title_column 1"/>
          <p:cNvSpPr>
            <a:spLocks noGrp="1"/>
          </p:cNvSpPr>
          <p:nvPr>
            <p:ph type="body" sz="quarter" idx="12"/>
          </p:nvPr>
        </p:nvSpPr>
        <p:spPr>
          <a:xfrm>
            <a:off x="584737" y="1525707"/>
            <a:ext cx="3402012" cy="776499"/>
          </a:xfrm>
          <a:prstGeom prst="rect">
            <a:avLst/>
          </a:prstGeom>
        </p:spPr>
        <p:txBody>
          <a:bodyPr lIns="91440" tIns="45720" rIns="91440" bIns="45720"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2800">
                <a:solidFill>
                  <a:srgbClr val="4D4D4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Title"/>
          <p:cNvSpPr>
            <a:spLocks noGrp="1"/>
          </p:cNvSpPr>
          <p:nvPr>
            <p:ph type="title"/>
          </p:nvPr>
        </p:nvSpPr>
        <p:spPr>
          <a:xfrm>
            <a:off x="585216" y="460552"/>
            <a:ext cx="11035714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_column 2"/>
          <p:cNvSpPr>
            <a:spLocks noGrp="1"/>
          </p:cNvSpPr>
          <p:nvPr>
            <p:ph sz="half" idx="20"/>
          </p:nvPr>
        </p:nvSpPr>
        <p:spPr>
          <a:xfrm>
            <a:off x="582848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rgbClr val="4D4D4F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_column 2"/>
          <p:cNvSpPr>
            <a:spLocks noGrp="1"/>
          </p:cNvSpPr>
          <p:nvPr>
            <p:ph sz="half" idx="21"/>
          </p:nvPr>
        </p:nvSpPr>
        <p:spPr>
          <a:xfrm>
            <a:off x="4434154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_column 2"/>
          <p:cNvSpPr>
            <a:spLocks noGrp="1"/>
          </p:cNvSpPr>
          <p:nvPr>
            <p:ph sz="half" idx="22"/>
          </p:nvPr>
        </p:nvSpPr>
        <p:spPr>
          <a:xfrm>
            <a:off x="8283370" y="2560972"/>
            <a:ext cx="3337560" cy="3601231"/>
          </a:xfrm>
          <a:prstGeom prst="rect">
            <a:avLst/>
          </a:prstGeom>
        </p:spPr>
        <p:txBody>
          <a:bodyPr lIns="91440" tIns="91440" rIns="91440" bIns="91440">
            <a:noAutofit/>
          </a:bodyPr>
          <a:lstStyle>
            <a:lvl1pPr marL="228600" indent="-228600">
              <a:lnSpc>
                <a:spcPct val="95000"/>
              </a:lnSpc>
              <a:spcBef>
                <a:spcPts val="1000"/>
              </a:spcBef>
              <a:buClr>
                <a:schemeClr val="tx2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475488" indent="-228600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685800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688975" algn="l"/>
              </a:tabLst>
              <a:defRPr sz="1600">
                <a:solidFill>
                  <a:schemeClr val="tx1"/>
                </a:solidFill>
              </a:defRPr>
            </a:lvl3pPr>
            <a:lvl4pPr marL="886968" indent="-155448">
              <a:lnSpc>
                <a:spcPct val="95000"/>
              </a:lnSpc>
              <a:spcBef>
                <a:spcPts val="8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>
          <a:xfrm>
            <a:off x="-3119919" y="6356350"/>
            <a:ext cx="2843213" cy="365125"/>
          </a:xfrm>
        </p:spPr>
        <p:txBody>
          <a:bodyPr/>
          <a:lstStyle/>
          <a:p>
            <a:fld id="{B4E2EE95-4511-40DC-8811-39B6C5014E5F}" type="datetimeFigureOut">
              <a:rPr lang="en-US" smtClean="0"/>
              <a:t>7/24/2022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38344"/>
      </p:ext>
    </p:extLst>
  </p:cSld>
  <p:clrMapOvr>
    <a:masterClrMapping/>
  </p:clrMapOvr>
  <p:transition>
    <p:fade/>
  </p:transition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-3068549" y="6356350"/>
            <a:ext cx="2843213" cy="365125"/>
          </a:xfrm>
        </p:spPr>
        <p:txBody>
          <a:bodyPr/>
          <a:lstStyle/>
          <a:p>
            <a:fld id="{BA761656-1249-4F38-99F8-ACF2559DA4D2}" type="datetimeFigureOut">
              <a:rPr lang="en-US" smtClean="0"/>
              <a:t>7/24/2022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09873"/>
      </p:ext>
    </p:extLst>
  </p:cSld>
  <p:clrMapOvr>
    <a:masterClrMapping/>
  </p:clrMapOvr>
  <p:transition>
    <p:fade/>
  </p:transition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 [Internal Use] for Check Point employees​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>
          <a:xfrm>
            <a:off x="-3017177" y="6356350"/>
            <a:ext cx="2843213" cy="365125"/>
          </a:xfrm>
        </p:spPr>
        <p:txBody>
          <a:bodyPr/>
          <a:lstStyle/>
          <a:p>
            <a:fld id="{C21F6912-E12D-42E4-A1B4-78CBD40CB479}" type="datetimeFigureOut">
              <a:rPr lang="en-US" smtClean="0"/>
              <a:t>7/24/2022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66261"/>
      </p:ext>
    </p:extLst>
  </p:cSld>
  <p:clrMapOvr>
    <a:masterClrMapping/>
  </p:clrMapOvr>
  <p:transition>
    <p:fade/>
  </p:transition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" hidden="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3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138E8-3F3E-4DC5-A5FA-50868B94627A}" type="datetimeFigureOut">
              <a:rPr lang="en-US" smtClean="0"/>
              <a:t>7/24/2022</a:t>
            </a:fld>
            <a:endParaRPr lang="en-US" dirty="0"/>
          </a:p>
        </p:txBody>
      </p:sp>
      <p:sp>
        <p:nvSpPr>
          <p:cNvPr id="11" name="Bullet text"/>
          <p:cNvSpPr>
            <a:spLocks noGrp="1" noChangeArrowheads="1"/>
          </p:cNvSpPr>
          <p:nvPr>
            <p:ph type="body" idx="1"/>
          </p:nvPr>
        </p:nvSpPr>
        <p:spPr bwMode="auto">
          <a:xfrm>
            <a:off x="583842" y="1534473"/>
            <a:ext cx="11022371" cy="47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8371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583842" y="460552"/>
            <a:ext cx="11022371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_page number"/>
          <p:cNvSpPr txBox="1">
            <a:spLocks/>
          </p:cNvSpPr>
          <p:nvPr/>
        </p:nvSpPr>
        <p:spPr>
          <a:xfrm>
            <a:off x="9897959" y="6556249"/>
            <a:ext cx="1840451" cy="269820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9D3042-9933-4C71-BBE3-FA9237566B45}" type="slidenum">
              <a:rPr lang="en-US" sz="1000" kern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1100" kern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oter_copyright"/>
          <p:cNvSpPr txBox="1">
            <a:spLocks/>
          </p:cNvSpPr>
          <p:nvPr/>
        </p:nvSpPr>
        <p:spPr>
          <a:xfrm>
            <a:off x="9080500" y="6542102"/>
            <a:ext cx="2744799" cy="304221"/>
          </a:xfrm>
          <a:prstGeom prst="rect">
            <a:avLst/>
          </a:prstGeom>
        </p:spPr>
        <p:txBody>
          <a:bodyPr wrap="square" lIns="121899" tIns="60949" rIns="121899" bIns="60949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000" kern="1200">
                <a:solidFill>
                  <a:schemeClr val="tx1"/>
                </a:solidFill>
                <a:latin typeface="Helvetica" pitchFamily="34" charset="0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900" kern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©2020 Check Point Software Technologies</a:t>
            </a:r>
            <a:r>
              <a:rPr lang="en-US" sz="900" kern="0" baseline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900" kern="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Ltd.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6505756"/>
            <a:ext cx="12188825" cy="324410"/>
            <a:chOff x="0" y="6505756"/>
            <a:chExt cx="12188825" cy="324410"/>
          </a:xfrm>
        </p:grpSpPr>
        <p:cxnSp>
          <p:nvCxnSpPr>
            <p:cNvPr id="94" name="Footer line"/>
            <p:cNvCxnSpPr/>
            <p:nvPr userDrawn="1"/>
          </p:nvCxnSpPr>
          <p:spPr bwMode="auto">
            <a:xfrm>
              <a:off x="0" y="6505756"/>
              <a:ext cx="12188825" cy="3837"/>
            </a:xfrm>
            <a:prstGeom prst="line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645246" y="6566316"/>
              <a:ext cx="1635304" cy="263850"/>
            </a:xfrm>
            <a:prstGeom prst="rect">
              <a:avLst/>
            </a:prstGeom>
          </p:spPr>
        </p:pic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5934456" y="6536175"/>
            <a:ext cx="3097481" cy="3024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 [Internal Use] for Check Point employees​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91" r:id="rId2"/>
    <p:sldLayoutId id="2147483892" r:id="rId3"/>
    <p:sldLayoutId id="2147483880" r:id="rId4"/>
    <p:sldLayoutId id="2147483882" r:id="rId5"/>
    <p:sldLayoutId id="2147483883" r:id="rId6"/>
    <p:sldLayoutId id="2147483884" r:id="rId7"/>
    <p:sldLayoutId id="2147483885" r:id="rId8"/>
    <p:sldLayoutId id="2147483879" r:id="rId9"/>
    <p:sldLayoutId id="2147483889" r:id="rId10"/>
    <p:sldLayoutId id="2147483886" r:id="rId11"/>
    <p:sldLayoutId id="2147483890" r:id="rId12"/>
    <p:sldLayoutId id="2147483893" r:id="rId13"/>
  </p:sldLayoutIdLst>
  <p:transition>
    <p:fade/>
  </p:transition>
  <p:hf sldNum="0"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400" b="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5pPr>
      <a:lvl6pPr marL="60949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6pPr>
      <a:lvl7pPr marL="121898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7pPr>
      <a:lvl8pPr marL="182848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8pPr>
      <a:lvl9pPr marL="2437973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700" b="1">
          <a:solidFill>
            <a:srgbClr val="4E4E4E"/>
          </a:solidFill>
          <a:latin typeface="Helvetica" pitchFamily="34" charset="0"/>
        </a:defRPr>
      </a:lvl9pPr>
    </p:titleStyle>
    <p:bodyStyle>
      <a:lvl1pPr marL="228600" indent="-228600" algn="l" rtl="0" eaLnBrk="1" fontAlgn="base" hangingPunct="1">
        <a:lnSpc>
          <a:spcPct val="95000"/>
        </a:lnSpc>
        <a:spcBef>
          <a:spcPts val="1000"/>
        </a:spcBef>
        <a:spcAft>
          <a:spcPct val="0"/>
        </a:spcAft>
        <a:buClr>
          <a:schemeClr val="tx2"/>
        </a:buClr>
        <a:buSzPct val="85000"/>
        <a:buFont typeface="Arial" panose="020B0604020202020204" pitchFamily="34" charset="0"/>
        <a:buChar char="•"/>
        <a:defRPr lang="en-US" sz="28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itchFamily="34" charset="0"/>
        </a:defRPr>
      </a:lvl1pPr>
      <a:lvl2pPr marL="576072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defRPr lang="en-US" sz="2400" dirty="0" smtClean="0">
          <a:solidFill>
            <a:schemeClr val="tx1"/>
          </a:solidFill>
          <a:latin typeface="Arial" panose="020B0604020202020204" pitchFamily="34" charset="0"/>
        </a:defRPr>
      </a:lvl2pPr>
      <a:lvl3pPr marL="886968" indent="-228600" algn="l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•"/>
        <a:defRPr lang="en-US" sz="2000" dirty="0" smtClean="0">
          <a:solidFill>
            <a:schemeClr val="tx1"/>
          </a:solidFill>
          <a:latin typeface="Arial" panose="020B0604020202020204" pitchFamily="34" charset="0"/>
        </a:defRPr>
      </a:lvl3pPr>
      <a:lvl4pPr marL="1170432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SzPct val="100000"/>
        <a:buFont typeface="Arial" panose="020B0604020202020204" pitchFamily="34" charset="0"/>
        <a:buChar char="̶"/>
        <a:defRPr lang="en-US" sz="1800" dirty="0" smtClean="0">
          <a:solidFill>
            <a:schemeClr val="tx1"/>
          </a:solidFill>
          <a:latin typeface="+mn-lt"/>
        </a:defRPr>
      </a:lvl4pPr>
      <a:lvl5pPr marL="1463040" indent="-2286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̶"/>
        <a:defRPr lang="en-US" sz="1600" baseline="0" dirty="0" smtClean="0">
          <a:solidFill>
            <a:schemeClr val="tx1"/>
          </a:solidFill>
          <a:latin typeface="+mn-lt"/>
        </a:defRPr>
      </a:lvl5pPr>
      <a:lvl6pPr marL="335221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6pPr>
      <a:lvl7pPr marL="3961707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7pPr>
      <a:lvl8pPr marL="4571200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8pPr>
      <a:lvl9pPr marL="5180693" indent="-3047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1st signs of the virus – January 2020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799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 [Internal Use] for Check Point employees​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2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50" b="3302"/>
          <a:stretch/>
        </p:blipFill>
        <p:spPr>
          <a:xfrm>
            <a:off x="1" y="6267670"/>
            <a:ext cx="12188825" cy="606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433087"/>
            <a:ext cx="1442983" cy="243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9" r="18421"/>
          <a:stretch/>
        </p:blipFill>
        <p:spPr>
          <a:xfrm>
            <a:off x="10203678" y="161932"/>
            <a:ext cx="1623701" cy="86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1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rgbClr val="E4578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16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861F8-B411-4064-828B-E729617C59E5}" type="datetimeFigureOut">
              <a:rPr lang="en-US" smtClean="0"/>
              <a:t>7/24/2022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 [Internal Use] for Check Point employees​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2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91258-ACF6-46FE-AF60-9425A892E48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50" b="3302"/>
          <a:stretch/>
        </p:blipFill>
        <p:spPr>
          <a:xfrm>
            <a:off x="1" y="6267670"/>
            <a:ext cx="12188825" cy="606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433087"/>
            <a:ext cx="1442983" cy="243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167679" y="355858"/>
            <a:ext cx="1481734" cy="835159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24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520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baseline="0">
          <a:solidFill>
            <a:srgbClr val="00B0F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99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dersbrownworth.com/blockchain/toke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therscan.io/address/0x3845badAde8e6dFF049820680d1F14bD3903a5d0#co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dersbrownworth.com/blockchain/has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dersbrownworth.com/blockchain/bloc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lockstream.inf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dersbrownworth.com/blockchain/distribut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354"/>
            <a:ext cx="12188825" cy="6857929"/>
          </a:xfrm>
          <a:prstGeom prst="rect">
            <a:avLst/>
          </a:prstGeom>
        </p:spPr>
      </p:pic>
      <p:sp>
        <p:nvSpPr>
          <p:cNvPr id="3" name="Date Placeholder 2" hidden="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70937" y="3289882"/>
            <a:ext cx="7093892" cy="3291839"/>
          </a:xfrm>
        </p:spPr>
        <p:txBody>
          <a:bodyPr/>
          <a:lstStyle/>
          <a:p>
            <a:r>
              <a:rPr lang="en-US" sz="6000" b="0" spc="300" dirty="0">
                <a:solidFill>
                  <a:srgbClr val="00B0F0"/>
                </a:solidFill>
              </a:rPr>
              <a:t>Crypto 101</a:t>
            </a:r>
          </a:p>
          <a:p>
            <a:endParaRPr lang="en-US" sz="4400" b="0" spc="300" dirty="0">
              <a:solidFill>
                <a:srgbClr val="00B0F0"/>
              </a:solidFill>
            </a:endParaRPr>
          </a:p>
          <a:p>
            <a:r>
              <a:rPr lang="en-US" sz="2400" b="0" spc="300" dirty="0">
                <a:solidFill>
                  <a:srgbClr val="00B0F0"/>
                </a:solidFill>
              </a:rPr>
              <a:t>Oded Vanunu</a:t>
            </a:r>
          </a:p>
          <a:p>
            <a:r>
              <a:rPr lang="en-US" sz="2400" b="0" spc="300" dirty="0">
                <a:solidFill>
                  <a:srgbClr val="00B0F0"/>
                </a:solidFill>
              </a:rPr>
              <a:t>Dikla Barda</a:t>
            </a:r>
          </a:p>
          <a:p>
            <a:r>
              <a:rPr lang="en-US" sz="2400" b="0" spc="300" dirty="0">
                <a:solidFill>
                  <a:srgbClr val="00B0F0"/>
                </a:solidFill>
              </a:rPr>
              <a:t>Roman Zaikin</a:t>
            </a:r>
          </a:p>
          <a:p>
            <a:r>
              <a:rPr lang="en-US" sz="2400" b="0" spc="300" dirty="0" err="1">
                <a:solidFill>
                  <a:srgbClr val="00B0F0"/>
                </a:solidFill>
              </a:rPr>
              <a:t>Liad</a:t>
            </a:r>
            <a:r>
              <a:rPr lang="en-US" sz="2400" b="0" spc="300" dirty="0">
                <a:solidFill>
                  <a:srgbClr val="00B0F0"/>
                </a:solidFill>
              </a:rPr>
              <a:t> Mizrachi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37" y="6488016"/>
            <a:ext cx="1182687" cy="1993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59" y="90470"/>
            <a:ext cx="2351314" cy="21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336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How Bitcoin works?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766202"/>
            <a:ext cx="10850880" cy="2835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Token, </a:t>
            </a:r>
            <a:r>
              <a:rPr lang="en-US" sz="2600" b="0" i="0" dirty="0">
                <a:solidFill>
                  <a:srgbClr val="1415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Every transaction is recorded on the distributed ledger technology. 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Bitcoin is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digital currency and </a:t>
            </a:r>
            <a:r>
              <a:rPr lang="en-US" sz="260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operate with no central authority or banks; managing transactions are carried out collectively by the network.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https://andersbrownworth.com/blockchain/token</a:t>
            </a: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1622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What is Bitcoin Goal?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797335"/>
            <a:ext cx="10850880" cy="3263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Bitcoin's current goal is 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be a store of value as well as a payment system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there is nothing to say that Bitcoin could not be used in such a way in the future, though consensus would need to be reached to add these systems to Bitcoin.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New goal, </a:t>
            </a:r>
            <a:r>
              <a:rPr lang="en-US" sz="2600" b="1" dirty="0">
                <a:solidFill>
                  <a:srgbClr val="202124"/>
                </a:solidFill>
                <a:latin typeface="arial" panose="020B0604020202020204" pitchFamily="34" charset="0"/>
              </a:rPr>
              <a:t>taproot</a:t>
            </a: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 update 14 November 2021 add </a:t>
            </a:r>
            <a:r>
              <a:rPr lang="en-US" sz="2600" b="1" dirty="0">
                <a:solidFill>
                  <a:srgbClr val="202124"/>
                </a:solidFill>
                <a:latin typeface="arial" panose="020B0604020202020204" pitchFamily="34" charset="0"/>
              </a:rPr>
              <a:t>smart contract </a:t>
            </a: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to Bitcoin.</a:t>
            </a:r>
          </a:p>
        </p:txBody>
      </p:sp>
    </p:spTree>
    <p:extLst>
      <p:ext uri="{BB962C8B-B14F-4D97-AF65-F5344CB8AC3E}">
        <p14:creationId xmlns:p14="http://schemas.microsoft.com/office/powerpoint/2010/main" val="10947242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Smart Contract and Ethereum?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71169" y="1719100"/>
            <a:ext cx="10850880" cy="3263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Ethereum (2013) is a decentralized, open-source blockchain with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smart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contract</a:t>
            </a:r>
            <a:r>
              <a:rPr lang="en-US" sz="2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functionality. Ether is the native cryptocurrency of the platform. </a:t>
            </a:r>
            <a:endParaRPr lang="he-IL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A 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</a:rPr>
              <a:t>smart contract 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is a </a:t>
            </a:r>
            <a:r>
              <a:rPr lang="en-US" sz="2600" b="1" dirty="0">
                <a:solidFill>
                  <a:srgbClr val="000000"/>
                </a:solidFill>
                <a:latin typeface="arial" panose="020B0604020202020204" pitchFamily="34" charset="0"/>
              </a:rPr>
              <a:t>computer program </a:t>
            </a:r>
            <a:r>
              <a:rPr lang="en-US" sz="2600" dirty="0">
                <a:solidFill>
                  <a:srgbClr val="000000"/>
                </a:solidFill>
                <a:latin typeface="arial" panose="020B0604020202020204" pitchFamily="34" charset="0"/>
              </a:rPr>
              <a:t>or a transaction protocol which is intended to automatically execute, control or document legally relevant events and actions according to the terms of a contract or an agreement.</a:t>
            </a:r>
          </a:p>
        </p:txBody>
      </p:sp>
    </p:spTree>
    <p:extLst>
      <p:ext uri="{BB962C8B-B14F-4D97-AF65-F5344CB8AC3E}">
        <p14:creationId xmlns:p14="http://schemas.microsoft.com/office/powerpoint/2010/main" val="349765241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Smart Contract EVM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71169" y="2057965"/>
            <a:ext cx="10850880" cy="1773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Ethereum Virtual Machine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(EVM) is a 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computation engine 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which acts like a 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decentralized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computer that has millions of executable projects. It acts as the virtual machine which is the bedrock of Ethereum's entire operating structure.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1850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What is innovative about that?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71169" y="2057965"/>
            <a:ext cx="10850880" cy="1773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What Is 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Gas Price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? A general 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reference for approximate transaction fees on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the Ethereum blockchain, gas price refers to the amount of ETH (in a small unit called </a:t>
            </a:r>
            <a:r>
              <a:rPr lang="en-US" sz="26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gwei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that must be paid to miners for processing transactions on the network.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How to reduce Gas cost in Smart contract? | by Vishwas Anand Bhushan |  Medium">
            <a:extLst>
              <a:ext uri="{FF2B5EF4-FFF2-40B4-BE49-F238E27FC236}">
                <a16:creationId xmlns:a16="http://schemas.microsoft.com/office/drawing/2014/main" id="{1C14109A-2C55-4071-89E3-FFA7C4A0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212" y="3429000"/>
            <a:ext cx="55626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43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What is innovative about that?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884666"/>
            <a:ext cx="10850880" cy="41018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Immutable open source code.</a:t>
            </a:r>
          </a:p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Payable functions.</a:t>
            </a:r>
          </a:p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Transparent backend functions.</a:t>
            </a:r>
          </a:p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Decentralized Code (Lambda Like).</a:t>
            </a:r>
          </a:p>
          <a:p>
            <a:pPr marL="514350" marR="0" indent="-5143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All the Transaction are Transparent.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https://etherscan.io/address/0x3845badAde8e6dFF049820680d1F14bD3903a5d0#code</a:t>
            </a: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4043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Bitcoin?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871246"/>
            <a:ext cx="10850880" cy="39522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Bitcoin (₿) is a </a:t>
            </a:r>
            <a:r>
              <a:rPr lang="en-US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decentralized digital currency</a:t>
            </a:r>
            <a:r>
              <a:rPr lang="en-US" sz="2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without a central </a:t>
            </a:r>
            <a:r>
              <a:rPr lang="en-US" sz="2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bank or single administrator</a:t>
            </a:r>
            <a:r>
              <a:rPr lang="en-US" sz="2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that can be sent from user to user on the peer-to-peer bitcoin network without the need for intermediaries.</a:t>
            </a:r>
            <a:endParaRPr lang="he-IL" sz="2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Transactions are verified by network nodes through cryptography and recorded in a public distributed ledger called a blockchain. </a:t>
            </a:r>
          </a:p>
        </p:txBody>
      </p:sp>
    </p:spTree>
    <p:extLst>
      <p:ext uri="{BB962C8B-B14F-4D97-AF65-F5344CB8AC3E}">
        <p14:creationId xmlns:p14="http://schemas.microsoft.com/office/powerpoint/2010/main" val="8064490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How Bitcoin works?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641374"/>
            <a:ext cx="10850880" cy="30403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HASH function, 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SHA-256 is 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cryptographic hash function that outputs a value that is 256 bits long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hlinkClick r:id="rId4"/>
              </a:rPr>
              <a:t>https://andersbrownworth.com/blockchain/hash</a:t>
            </a:r>
            <a:endParaRPr lang="en-US" sz="2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57213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How Bitcoin works?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527003"/>
            <a:ext cx="10850880" cy="44273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Block, 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Blocks are 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files where data related to the Bitcoin network are permanently recorded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A block records some or all of the most recent Bitcoin transactions that have not yet entered any prior blocks. Thus, a block is like a 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page of a ledger 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 record book.</a:t>
            </a: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hlinkClick r:id="rId4"/>
              </a:rPr>
              <a:t>https://andersbrownworth.com/blockchain/block</a:t>
            </a:r>
            <a:endParaRPr lang="en-US" sz="2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013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How Bitcoin works?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13EFAA-6877-6B6A-88FC-DD41539AB4E4}"/>
              </a:ext>
            </a:extLst>
          </p:cNvPr>
          <p:cNvSpPr txBox="1"/>
          <p:nvPr/>
        </p:nvSpPr>
        <p:spPr bwMode="auto">
          <a:xfrm>
            <a:off x="607416" y="1787377"/>
            <a:ext cx="10850880" cy="46612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A </a:t>
            </a:r>
            <a:r>
              <a:rPr lang="en-US" sz="2600" b="1" dirty="0">
                <a:solidFill>
                  <a:srgbClr val="202124"/>
                </a:solidFill>
                <a:latin typeface="arial" panose="020B0604020202020204" pitchFamily="34" charset="0"/>
              </a:rPr>
              <a:t>consensus algorithm </a:t>
            </a: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is a procedure through which all the peers of the Blockchain network reach a common agreement about the present state of the distributed ledger.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1" dirty="0">
                <a:solidFill>
                  <a:srgbClr val="202124"/>
                </a:solidFill>
                <a:latin typeface="arial" panose="020B0604020202020204" pitchFamily="34" charset="0"/>
              </a:rPr>
              <a:t>Proof of Work (</a:t>
            </a:r>
            <a:r>
              <a:rPr lang="en-US" sz="2600" b="1" dirty="0" err="1">
                <a:solidFill>
                  <a:srgbClr val="202124"/>
                </a:solidFill>
                <a:latin typeface="arial" panose="020B0604020202020204" pitchFamily="34" charset="0"/>
              </a:rPr>
              <a:t>PoW</a:t>
            </a:r>
            <a:r>
              <a:rPr lang="en-US" sz="2600" b="1" dirty="0">
                <a:solidFill>
                  <a:srgbClr val="202124"/>
                </a:solidFill>
                <a:latin typeface="arial" panose="020B0604020202020204" pitchFamily="34" charset="0"/>
              </a:rPr>
              <a:t>): </a:t>
            </a: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This consensus algorithm is used to select a miner for the next block generation. Bitcoin uses this </a:t>
            </a:r>
            <a:r>
              <a:rPr lang="en-US" sz="2600" dirty="0" err="1">
                <a:solidFill>
                  <a:srgbClr val="202124"/>
                </a:solidFill>
                <a:latin typeface="arial" panose="020B0604020202020204" pitchFamily="34" charset="0"/>
              </a:rPr>
              <a:t>PoW</a:t>
            </a:r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 consensus algorithm. The central idea behind this algorithm is to solve a complex mathematical puzzle and easily give out a solution.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202124"/>
                </a:solidFill>
                <a:latin typeface="arial" panose="020B0604020202020204" pitchFamily="34" charset="0"/>
              </a:rPr>
              <a:t>Proof of Stake (</a:t>
            </a:r>
            <a:r>
              <a:rPr lang="en-US" sz="2000" dirty="0" err="1">
                <a:solidFill>
                  <a:srgbClr val="202124"/>
                </a:solidFill>
                <a:latin typeface="arial" panose="020B0604020202020204" pitchFamily="34" charset="0"/>
              </a:rPr>
              <a:t>PoS</a:t>
            </a:r>
            <a:r>
              <a:rPr lang="en-US" sz="2000" dirty="0">
                <a:solidFill>
                  <a:srgbClr val="202124"/>
                </a:solidFill>
                <a:latin typeface="arial" panose="020B0604020202020204" pitchFamily="34" charset="0"/>
              </a:rPr>
              <a:t>), Proof of Burn (</a:t>
            </a:r>
            <a:r>
              <a:rPr lang="en-US" sz="2000" dirty="0" err="1">
                <a:solidFill>
                  <a:srgbClr val="202124"/>
                </a:solidFill>
                <a:latin typeface="arial" panose="020B0604020202020204" pitchFamily="34" charset="0"/>
              </a:rPr>
              <a:t>PoB</a:t>
            </a:r>
            <a:r>
              <a:rPr lang="en-US" sz="2000" dirty="0">
                <a:solidFill>
                  <a:srgbClr val="202124"/>
                </a:solidFill>
                <a:latin typeface="arial" panose="020B0604020202020204" pitchFamily="34" charset="0"/>
              </a:rPr>
              <a:t>), Proof of Capacity, Proof of Elapsed Time</a:t>
            </a:r>
          </a:p>
        </p:txBody>
      </p:sp>
    </p:spTree>
    <p:extLst>
      <p:ext uri="{BB962C8B-B14F-4D97-AF65-F5344CB8AC3E}">
        <p14:creationId xmlns:p14="http://schemas.microsoft.com/office/powerpoint/2010/main" val="51792763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How Bitcoin works?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791661"/>
            <a:ext cx="10850880" cy="44273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Mining, Bitcoin mining is 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computationally-heavy process of computers validating bitcoin's network of transactions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While the cryptocurrency's supply is limited at 21 million coins, it distributes a small part of that supply to miners for contributing computer power, thereby securing the network.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1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hlinkClick r:id="rId4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1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https://blockstream.info/</a:t>
            </a:r>
            <a:endParaRPr lang="en-US" sz="2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118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How Bitcoin works?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867802"/>
            <a:ext cx="10850880" cy="2835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Mining, Bitcoin mining is 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computationally-heavy process of computers validating bitcoin's network of transactions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While the cryptocurrency's supply is limited at 21 million coins, it distributes a small part of that supply to miners for contributing computer power, thereby securing the network.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6789C-F03E-43EF-8E3D-2EFD185C2380}"/>
              </a:ext>
            </a:extLst>
          </p:cNvPr>
          <p:cNvSpPr/>
          <p:nvPr/>
        </p:nvSpPr>
        <p:spPr bwMode="auto">
          <a:xfrm>
            <a:off x="807720" y="4857558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7532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FC14121-0283-4FD9-B0BD-129F144A5AEC}"/>
              </a:ext>
            </a:extLst>
          </p:cNvPr>
          <p:cNvSpPr/>
          <p:nvPr/>
        </p:nvSpPr>
        <p:spPr bwMode="auto">
          <a:xfrm>
            <a:off x="2174240" y="5247640"/>
            <a:ext cx="660400" cy="396240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8B2F8-0730-4793-ACED-DDB6F96C3CAC}"/>
              </a:ext>
            </a:extLst>
          </p:cNvPr>
          <p:cNvSpPr/>
          <p:nvPr/>
        </p:nvSpPr>
        <p:spPr bwMode="auto">
          <a:xfrm>
            <a:off x="2860040" y="4853810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1234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FA0EDC-0C10-4360-8246-E660E13EA6EC}"/>
              </a:ext>
            </a:extLst>
          </p:cNvPr>
          <p:cNvSpPr/>
          <p:nvPr/>
        </p:nvSpPr>
        <p:spPr bwMode="auto">
          <a:xfrm>
            <a:off x="4226560" y="5245766"/>
            <a:ext cx="660400" cy="396240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7354D-092A-46BF-B87E-4FA949AA1926}"/>
              </a:ext>
            </a:extLst>
          </p:cNvPr>
          <p:cNvSpPr/>
          <p:nvPr/>
        </p:nvSpPr>
        <p:spPr bwMode="auto">
          <a:xfrm>
            <a:off x="4942840" y="4853810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4321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349A1CC-0E1B-4D5B-9104-86336BB6BBD8}"/>
              </a:ext>
            </a:extLst>
          </p:cNvPr>
          <p:cNvSpPr/>
          <p:nvPr/>
        </p:nvSpPr>
        <p:spPr bwMode="auto">
          <a:xfrm>
            <a:off x="6309360" y="5243892"/>
            <a:ext cx="660400" cy="396240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1EBF17-C9F6-4942-B8DF-2399E305CA7F}"/>
              </a:ext>
            </a:extLst>
          </p:cNvPr>
          <p:cNvSpPr/>
          <p:nvPr/>
        </p:nvSpPr>
        <p:spPr bwMode="auto">
          <a:xfrm>
            <a:off x="7020560" y="5008824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???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62E5E2-D3CC-41D3-9A3A-BECF3FEEA02A}"/>
              </a:ext>
            </a:extLst>
          </p:cNvPr>
          <p:cNvSpPr/>
          <p:nvPr/>
        </p:nvSpPr>
        <p:spPr bwMode="auto">
          <a:xfrm>
            <a:off x="7889240" y="4549267"/>
            <a:ext cx="1209040" cy="1275080"/>
          </a:xfrm>
          <a:prstGeom prst="rect">
            <a:avLst/>
          </a:prstGeom>
          <a:solidFill>
            <a:srgbClr val="FF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???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17223FE9-7983-43D9-A6FC-946B027C849D}"/>
              </a:ext>
            </a:extLst>
          </p:cNvPr>
          <p:cNvSpPr/>
          <p:nvPr/>
        </p:nvSpPr>
        <p:spPr bwMode="auto">
          <a:xfrm>
            <a:off x="9198331" y="4384009"/>
            <a:ext cx="3274618" cy="2346548"/>
          </a:xfrm>
          <a:prstGeom prst="cloudCallout">
            <a:avLst>
              <a:gd name="adj1" fmla="val 1051"/>
              <a:gd name="adj2" fmla="val 40049"/>
            </a:avLst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Unconfirmed Transactions</a:t>
            </a:r>
          </a:p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mempool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2207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How Bitcoin works?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26440" y="1983428"/>
            <a:ext cx="10850880" cy="489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4-6 Confirmations, Proof of Work as a security.</a:t>
            </a:r>
            <a:endParaRPr lang="en-US" sz="2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6789C-F03E-43EF-8E3D-2EFD185C2380}"/>
              </a:ext>
            </a:extLst>
          </p:cNvPr>
          <p:cNvSpPr/>
          <p:nvPr/>
        </p:nvSpPr>
        <p:spPr bwMode="auto">
          <a:xfrm>
            <a:off x="420030" y="2560958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7532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FC14121-0283-4FD9-B0BD-129F144A5AEC}"/>
              </a:ext>
            </a:extLst>
          </p:cNvPr>
          <p:cNvSpPr/>
          <p:nvPr/>
        </p:nvSpPr>
        <p:spPr bwMode="auto">
          <a:xfrm>
            <a:off x="1786550" y="2951040"/>
            <a:ext cx="660400" cy="396240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8B2F8-0730-4793-ACED-DDB6F96C3CAC}"/>
              </a:ext>
            </a:extLst>
          </p:cNvPr>
          <p:cNvSpPr/>
          <p:nvPr/>
        </p:nvSpPr>
        <p:spPr bwMode="auto">
          <a:xfrm>
            <a:off x="2472350" y="2557210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1234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FA0EDC-0C10-4360-8246-E660E13EA6EC}"/>
              </a:ext>
            </a:extLst>
          </p:cNvPr>
          <p:cNvSpPr/>
          <p:nvPr/>
        </p:nvSpPr>
        <p:spPr bwMode="auto">
          <a:xfrm>
            <a:off x="3838870" y="2949166"/>
            <a:ext cx="660400" cy="396240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7354D-092A-46BF-B87E-4FA949AA1926}"/>
              </a:ext>
            </a:extLst>
          </p:cNvPr>
          <p:cNvSpPr/>
          <p:nvPr/>
        </p:nvSpPr>
        <p:spPr bwMode="auto">
          <a:xfrm>
            <a:off x="4555150" y="2557210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4321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349A1CC-0E1B-4D5B-9104-86336BB6BBD8}"/>
              </a:ext>
            </a:extLst>
          </p:cNvPr>
          <p:cNvSpPr/>
          <p:nvPr/>
        </p:nvSpPr>
        <p:spPr bwMode="auto">
          <a:xfrm>
            <a:off x="5921670" y="2947292"/>
            <a:ext cx="660400" cy="396240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62E5E2-D3CC-41D3-9A3A-BECF3FEEA02A}"/>
              </a:ext>
            </a:extLst>
          </p:cNvPr>
          <p:cNvSpPr/>
          <p:nvPr/>
        </p:nvSpPr>
        <p:spPr bwMode="auto">
          <a:xfrm>
            <a:off x="6682895" y="2552130"/>
            <a:ext cx="1209040" cy="1275080"/>
          </a:xfrm>
          <a:prstGeom prst="rect">
            <a:avLst/>
          </a:prstGeom>
          <a:solidFill>
            <a:srgbClr val="FF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3212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17223FE9-7983-43D9-A6FC-946B027C849D}"/>
              </a:ext>
            </a:extLst>
          </p:cNvPr>
          <p:cNvSpPr/>
          <p:nvPr/>
        </p:nvSpPr>
        <p:spPr bwMode="auto">
          <a:xfrm>
            <a:off x="9916713" y="4942671"/>
            <a:ext cx="3274618" cy="2346548"/>
          </a:xfrm>
          <a:prstGeom prst="cloudCallout">
            <a:avLst>
              <a:gd name="adj1" fmla="val 1051"/>
              <a:gd name="adj2" fmla="val 40049"/>
            </a:avLst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Unconfirmed Transactions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962E399-9C0D-4EFE-B3AE-A139E807A40D}"/>
              </a:ext>
            </a:extLst>
          </p:cNvPr>
          <p:cNvSpPr/>
          <p:nvPr/>
        </p:nvSpPr>
        <p:spPr bwMode="auto">
          <a:xfrm>
            <a:off x="7992760" y="2991550"/>
            <a:ext cx="660400" cy="396240"/>
          </a:xfrm>
          <a:prstGeom prst="rightArrow">
            <a:avLst/>
          </a:prstGeom>
          <a:solidFill>
            <a:srgbClr val="FF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7BDD78-239D-442C-BCAE-D26C0A350CD9}"/>
              </a:ext>
            </a:extLst>
          </p:cNvPr>
          <p:cNvSpPr/>
          <p:nvPr/>
        </p:nvSpPr>
        <p:spPr bwMode="auto">
          <a:xfrm>
            <a:off x="8707673" y="2552130"/>
            <a:ext cx="1209040" cy="1275080"/>
          </a:xfrm>
          <a:prstGeom prst="rect">
            <a:avLst/>
          </a:prstGeom>
          <a:solidFill>
            <a:srgbClr val="FF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7664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3266AA-9924-40EA-BA78-B781A78673AD}"/>
              </a:ext>
            </a:extLst>
          </p:cNvPr>
          <p:cNvSpPr/>
          <p:nvPr/>
        </p:nvSpPr>
        <p:spPr bwMode="auto">
          <a:xfrm>
            <a:off x="439575" y="4027674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7532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EED9522-E940-47B4-919E-49A6936FF518}"/>
              </a:ext>
            </a:extLst>
          </p:cNvPr>
          <p:cNvSpPr/>
          <p:nvPr/>
        </p:nvSpPr>
        <p:spPr bwMode="auto">
          <a:xfrm>
            <a:off x="1806095" y="4417756"/>
            <a:ext cx="660400" cy="396240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0AD6E-146B-4936-BE5B-2BCF6FBA7127}"/>
              </a:ext>
            </a:extLst>
          </p:cNvPr>
          <p:cNvSpPr/>
          <p:nvPr/>
        </p:nvSpPr>
        <p:spPr bwMode="auto">
          <a:xfrm>
            <a:off x="2491895" y="4023926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1234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A102021-19E4-4959-B849-C454A8EDD8FE}"/>
              </a:ext>
            </a:extLst>
          </p:cNvPr>
          <p:cNvSpPr/>
          <p:nvPr/>
        </p:nvSpPr>
        <p:spPr bwMode="auto">
          <a:xfrm>
            <a:off x="3858415" y="4415882"/>
            <a:ext cx="660400" cy="396240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D543D1-17A2-4731-B90B-D9E099C515DA}"/>
              </a:ext>
            </a:extLst>
          </p:cNvPr>
          <p:cNvSpPr/>
          <p:nvPr/>
        </p:nvSpPr>
        <p:spPr bwMode="auto">
          <a:xfrm>
            <a:off x="4574695" y="4023926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4321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2103C5C-803C-43F7-B06F-9BE742BD46F3}"/>
              </a:ext>
            </a:extLst>
          </p:cNvPr>
          <p:cNvSpPr/>
          <p:nvPr/>
        </p:nvSpPr>
        <p:spPr bwMode="auto">
          <a:xfrm>
            <a:off x="5941215" y="4414008"/>
            <a:ext cx="660400" cy="396240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6F3502-18ED-4F85-8732-69737C57F9BA}"/>
              </a:ext>
            </a:extLst>
          </p:cNvPr>
          <p:cNvSpPr/>
          <p:nvPr/>
        </p:nvSpPr>
        <p:spPr bwMode="auto">
          <a:xfrm>
            <a:off x="8727218" y="4018846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7664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2C209A-8A8D-48C3-8F66-FEE68193B367}"/>
              </a:ext>
            </a:extLst>
          </p:cNvPr>
          <p:cNvSpPr/>
          <p:nvPr/>
        </p:nvSpPr>
        <p:spPr bwMode="auto">
          <a:xfrm>
            <a:off x="6674898" y="4027674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3212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F91B2DA-BCD7-4E2B-A5C6-FAA2E4A87317}"/>
              </a:ext>
            </a:extLst>
          </p:cNvPr>
          <p:cNvSpPr/>
          <p:nvPr/>
        </p:nvSpPr>
        <p:spPr bwMode="auto">
          <a:xfrm>
            <a:off x="8041418" y="4417756"/>
            <a:ext cx="660400" cy="396240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D5817CE7-221B-4B36-B550-48176D597877}"/>
              </a:ext>
            </a:extLst>
          </p:cNvPr>
          <p:cNvSpPr/>
          <p:nvPr/>
        </p:nvSpPr>
        <p:spPr bwMode="auto">
          <a:xfrm>
            <a:off x="9978007" y="3000378"/>
            <a:ext cx="660400" cy="396240"/>
          </a:xfrm>
          <a:prstGeom prst="rightArrow">
            <a:avLst/>
          </a:prstGeom>
          <a:solidFill>
            <a:srgbClr val="FF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23006-F997-4DEA-97F2-239193DF0C2A}"/>
              </a:ext>
            </a:extLst>
          </p:cNvPr>
          <p:cNvSpPr/>
          <p:nvPr/>
        </p:nvSpPr>
        <p:spPr bwMode="auto">
          <a:xfrm>
            <a:off x="10638407" y="2552130"/>
            <a:ext cx="1209040" cy="1275080"/>
          </a:xfrm>
          <a:prstGeom prst="rect">
            <a:avLst/>
          </a:prstGeom>
          <a:solidFill>
            <a:srgbClr val="FF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????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538CD21-3473-4332-B4C6-E026D5B840CA}"/>
              </a:ext>
            </a:extLst>
          </p:cNvPr>
          <p:cNvSpPr/>
          <p:nvPr/>
        </p:nvSpPr>
        <p:spPr bwMode="auto">
          <a:xfrm>
            <a:off x="10638407" y="3983286"/>
            <a:ext cx="1209040" cy="1275080"/>
          </a:xfrm>
          <a:prstGeom prst="rect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r>
              <a:rPr lang="en-US" sz="2400" dirty="0">
                <a:solidFill>
                  <a:schemeClr val="bg1"/>
                </a:solidFill>
                <a:latin typeface="+mn-lt"/>
              </a:rPr>
              <a:t>????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0EC32A2-BBB1-4AD3-B9C6-1B37254BFDA5}"/>
              </a:ext>
            </a:extLst>
          </p:cNvPr>
          <p:cNvSpPr/>
          <p:nvPr/>
        </p:nvSpPr>
        <p:spPr bwMode="auto">
          <a:xfrm>
            <a:off x="9978007" y="4382196"/>
            <a:ext cx="660400" cy="396240"/>
          </a:xfrm>
          <a:prstGeom prst="rightArrow">
            <a:avLst/>
          </a:prstGeom>
          <a:solidFill>
            <a:schemeClr val="bg2"/>
          </a:solidFill>
          <a:ln w="12700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15000"/>
            </a:pPr>
            <a:endParaRPr lang="en-US" sz="24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8477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2" grpId="0" animBg="1"/>
      <p:bldP spid="13" grpId="0" animBg="1"/>
      <p:bldP spid="14" grpId="0" animBg="1"/>
      <p:bldP spid="17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10A70-352C-4050-B78F-D70DB48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29" y="820209"/>
            <a:ext cx="10288587" cy="707289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dirty="0">
                <a:latin typeface="Calibri" panose="020F0502020204030204" pitchFamily="34" charset="0"/>
              </a:rPr>
              <a:t>How Bitcoin works?</a:t>
            </a:r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72183E"/>
              </a:buClr>
              <a:buSzPct val="65000"/>
              <a:buFont typeface="Wingdings" pitchFamily="2" charset="2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D4D4F">
                  <a:tint val="75000"/>
                </a:srgbClr>
              </a:solidFill>
              <a:effectLst/>
              <a:uLnTx/>
              <a:uFillTx/>
              <a:latin typeface="Helvetica" pitchFamily="34" charset="0"/>
              <a:ea typeface="+mn-ea"/>
              <a:cs typeface="+mn-cs"/>
            </a:endParaRPr>
          </a:p>
        </p:txBody>
      </p:sp>
      <p:pic>
        <p:nvPicPr>
          <p:cNvPr id="11" name="Picture 1" descr="image001">
            <a:extLst>
              <a:ext uri="{FF2B5EF4-FFF2-40B4-BE49-F238E27FC236}">
                <a16:creationId xmlns:a16="http://schemas.microsoft.com/office/drawing/2014/main" id="{31199C63-F662-5646-9DC8-500B0E9D8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179" y="289742"/>
            <a:ext cx="1152471" cy="58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6483191"/>
            <a:ext cx="18902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research.checkpoint.com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19319-39A2-4A12-8F48-5E01736D75EE}"/>
              </a:ext>
            </a:extLst>
          </p:cNvPr>
          <p:cNvSpPr txBox="1"/>
          <p:nvPr/>
        </p:nvSpPr>
        <p:spPr bwMode="auto">
          <a:xfrm>
            <a:off x="730529" y="1892002"/>
            <a:ext cx="10850880" cy="33659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Distributed network, A distributed ledger is a database that is consensually shared and synchronized across multiple sites, accessible by multiple people. ... Blockchain is a type of </a:t>
            </a:r>
            <a:r>
              <a:rPr lang="en-US" sz="26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distributed ledger used by bitcoin</a:t>
            </a: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hlinkClick r:id="rId4"/>
              </a:rPr>
              <a:t>https://andersbrownworth.com/blockchain/distributed</a:t>
            </a:r>
            <a:endParaRPr lang="en-US" sz="26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6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3193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P_CorpTemp2020 (1)">
  <a:themeElements>
    <a:clrScheme name="Custom 12">
      <a:dk1>
        <a:srgbClr val="4D4D4F"/>
      </a:dk1>
      <a:lt1>
        <a:srgbClr val="FFFFFF"/>
      </a:lt1>
      <a:dk2>
        <a:srgbClr val="920053"/>
      </a:dk2>
      <a:lt2>
        <a:srgbClr val="D51067"/>
      </a:lt2>
      <a:accent1>
        <a:srgbClr val="D51067"/>
      </a:accent1>
      <a:accent2>
        <a:srgbClr val="FF0000"/>
      </a:accent2>
      <a:accent3>
        <a:srgbClr val="FFC000"/>
      </a:accent3>
      <a:accent4>
        <a:srgbClr val="FF6600"/>
      </a:accent4>
      <a:accent5>
        <a:srgbClr val="B6DB19"/>
      </a:accent5>
      <a:accent6>
        <a:srgbClr val="002060"/>
      </a:accent6>
      <a:hlink>
        <a:srgbClr val="293896"/>
      </a:hlink>
      <a:folHlink>
        <a:srgbClr val="00B0F0"/>
      </a:folHlink>
    </a:clrScheme>
    <a:fontScheme name="Check Point 201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12700" algn="ctr">
          <a:noFill/>
          <a:miter lim="800000"/>
          <a:headEnd/>
          <a:tailEnd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80000"/>
          </a:lnSpc>
          <a:spcBef>
            <a:spcPts val="1200"/>
          </a:spcBef>
          <a:spcAft>
            <a:spcPts val="0"/>
          </a:spcAft>
          <a:buSzPct val="115000"/>
          <a:defRPr sz="2400" dirty="0" err="1" smtClean="0">
            <a:latin typeface="+mn-lt"/>
          </a:defRPr>
        </a:defPPr>
      </a:lstStyle>
    </a:spDef>
    <a:lnDef>
      <a:spPr bwMode="auto">
        <a:solidFill>
          <a:schemeClr val="bg1"/>
        </a:solidFill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auto">
        <a:noFill/>
        <a:ln>
          <a:noFill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>
          <a:spcBef>
            <a:spcPts val="0"/>
          </a:spcBef>
          <a:defRPr sz="2400" dirty="0" err="1" smtClean="0">
            <a:solidFill>
              <a:schemeClr val="bg2">
                <a:lumMod val="50000"/>
              </a:schemeClr>
            </a:solidFill>
            <a:latin typeface="+mn-lt"/>
          </a:defRPr>
        </a:defPPr>
      </a:lstStyle>
    </a:txDef>
  </a:objectDefaults>
  <a:extraClrSchemeLst>
    <a:extraClrScheme>
      <a:clrScheme name="PPTtemplates_10_01_26_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templates_10_01_26_rp 8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6553A0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B8B3CD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templates_10_01_26_rp 9">
        <a:dk1>
          <a:srgbClr val="4E4E4E"/>
        </a:dk1>
        <a:lt1>
          <a:srgbClr val="FFFFFF"/>
        </a:lt1>
        <a:dk2>
          <a:srgbClr val="245491"/>
        </a:dk2>
        <a:lt2>
          <a:srgbClr val="777777"/>
        </a:lt2>
        <a:accent1>
          <a:srgbClr val="95B8CF"/>
        </a:accent1>
        <a:accent2>
          <a:srgbClr val="000073"/>
        </a:accent2>
        <a:accent3>
          <a:srgbClr val="FFFFFF"/>
        </a:accent3>
        <a:accent4>
          <a:srgbClr val="414141"/>
        </a:accent4>
        <a:accent5>
          <a:srgbClr val="C8D8E4"/>
        </a:accent5>
        <a:accent6>
          <a:srgbClr val="000068"/>
        </a:accent6>
        <a:hlink>
          <a:srgbClr val="F06414"/>
        </a:hlink>
        <a:folHlink>
          <a:srgbClr val="A2B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CC301194-7A6A-4FF4-93CD-11736956EEED}" vid="{4D8B86B9-E402-4E63-BE8B-5BEE0A548D0F}"/>
    </a:ext>
  </a:extLst>
</a:theme>
</file>

<file path=ppt/theme/theme2.xml><?xml version="1.0" encoding="utf-8"?>
<a:theme xmlns:a="http://schemas.openxmlformats.org/drawingml/2006/main" name="2_cp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p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eckpoint">
      <a:dk1>
        <a:srgbClr val="4D4D4F"/>
      </a:dk1>
      <a:lt1>
        <a:srgbClr val="FFFFFF"/>
      </a:lt1>
      <a:dk2>
        <a:srgbClr val="777777"/>
      </a:dk2>
      <a:lt2>
        <a:srgbClr val="D5D5D5"/>
      </a:lt2>
      <a:accent1>
        <a:srgbClr val="F599B1"/>
      </a:accent1>
      <a:accent2>
        <a:srgbClr val="E45785"/>
      </a:accent2>
      <a:accent3>
        <a:srgbClr val="A82B52"/>
      </a:accent3>
      <a:accent4>
        <a:srgbClr val="72173D"/>
      </a:accent4>
      <a:accent5>
        <a:srgbClr val="E06025"/>
      </a:accent5>
      <a:accent6>
        <a:srgbClr val="FFE600"/>
      </a:accent6>
      <a:hlink>
        <a:srgbClr val="293896"/>
      </a:hlink>
      <a:folHlink>
        <a:srgbClr val="592351"/>
      </a:folHlink>
    </a:clrScheme>
    <a:fontScheme name="Check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7717</TotalTime>
  <Words>906</Words>
  <Application>Microsoft Office PowerPoint</Application>
  <PresentationFormat>Custom</PresentationFormat>
  <Paragraphs>120</Paragraphs>
  <Slides>15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Ciscolight</vt:lpstr>
      <vt:lpstr>Helvetica</vt:lpstr>
      <vt:lpstr>Wingdings</vt:lpstr>
      <vt:lpstr>CP_CorpTemp2020 (1)</vt:lpstr>
      <vt:lpstr>2_cpr Design</vt:lpstr>
      <vt:lpstr>3_cpr Design</vt:lpstr>
      <vt:lpstr>PowerPoint Presentation</vt:lpstr>
      <vt:lpstr>What is Bitcoin?</vt:lpstr>
      <vt:lpstr>How Bitcoin works?</vt:lpstr>
      <vt:lpstr>How Bitcoin works?</vt:lpstr>
      <vt:lpstr>How Bitcoin works?</vt:lpstr>
      <vt:lpstr>How Bitcoin works?</vt:lpstr>
      <vt:lpstr>How Bitcoin works?</vt:lpstr>
      <vt:lpstr>How Bitcoin works?</vt:lpstr>
      <vt:lpstr>How Bitcoin works?</vt:lpstr>
      <vt:lpstr>How Bitcoin works?</vt:lpstr>
      <vt:lpstr>What is Bitcoin Goal?</vt:lpstr>
      <vt:lpstr>Smart Contract and Ethereum?</vt:lpstr>
      <vt:lpstr>Smart Contract EVM</vt:lpstr>
      <vt:lpstr>What is innovative about that?</vt:lpstr>
      <vt:lpstr>What is innovative about that?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 EISNER</dc:creator>
  <cp:lastModifiedBy>roman roman</cp:lastModifiedBy>
  <cp:revision>403</cp:revision>
  <cp:lastPrinted>2013-06-12T23:53:29Z</cp:lastPrinted>
  <dcterms:created xsi:type="dcterms:W3CDTF">2020-06-07T11:58:33Z</dcterms:created>
  <dcterms:modified xsi:type="dcterms:W3CDTF">2022-07-24T14:28:04Z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InternalUse</vt:lpwstr>
  </property>
  <property fmtid="{D5CDD505-2E9C-101B-9397-08002B2CF9AE}" pid="3" name="ClassificationDisplay">
    <vt:lpwstr>[Internal Use] for Check Point employees</vt:lpwstr>
  </property>
  <property fmtid="{D5CDD505-2E9C-101B-9397-08002B2CF9AE}" pid="4" name="ClassificationEntries">
    <vt:lpwstr>50</vt:lpwstr>
  </property>
  <property fmtid="{D5CDD505-2E9C-101B-9397-08002B2CF9AE}" pid="5" name="Classification_1">
    <vt:lpwstr>WGB8ZnR5dHdGZkpmfmpwanSJPnOXICeDOz0rm46QczeDLSQubzs0Nj4nVFE=</vt:lpwstr>
  </property>
  <property fmtid="{D5CDD505-2E9C-101B-9397-08002B2CF9AE}" pid="6" name="Classification_2">
    <vt:lpwstr>WGB8ZnR5dHdGZEpifGp2YXSJPnOGKjqRIDAtgZ+dKSlIOjUgNYJfIS8pJSpATw==</vt:lpwstr>
  </property>
  <property fmtid="{D5CDD505-2E9C-101B-9397-08002B2CF9AE}" pid="7" name="Classification_3">
    <vt:lpwstr>WGB8ZnR5dHdGZEpifGp2Z3SJPnOVNzuDLDc8io9POjWWKS5+hjkhMjRcVA==</vt:lpwstr>
  </property>
  <property fmtid="{D5CDD505-2E9C-101B-9397-08002B2CF9AE}" pid="8" name="Classification_4">
    <vt:lpwstr>WGB8ZnR5dHdGZEpifGp2ZHSJPnONLDOfJS1oPY6HPDeaKzEgMFKWg5qNj1oiLyQ0NEBC</vt:lpwstr>
  </property>
  <property fmtid="{D5CDD505-2E9C-101B-9397-08002B2CF9AE}" pid="9" name="Classification_5">
    <vt:lpwstr>WGB1f2l7dXVVd0FidWJ8aGduU4mIfoaSOiA6hoiALSFIOjUgNYJfIS8pJSpATw==</vt:lpwstr>
  </property>
  <property fmtid="{D5CDD505-2E9C-101B-9397-08002B2CF9AE}" pid="10" name="Verifier">
    <vt:lpwstr>JCEwLDQnJCgzJJU=</vt:lpwstr>
  </property>
  <property fmtid="{D5CDD505-2E9C-101B-9397-08002B2CF9AE}" pid="11" name="PolicyName">
    <vt:lpwstr>JCEwLDQnJChGgoM3</vt:lpwstr>
  </property>
  <property fmtid="{D5CDD505-2E9C-101B-9397-08002B2CF9AE}" pid="12" name="Version">
    <vt:lpwstr>Xw==</vt:lpwstr>
  </property>
  <property fmtid="{D5CDD505-2E9C-101B-9397-08002B2CF9AE}" pid="13" name="PolicyID">
    <vt:lpwstr>Xn1xLyMoIHRLbpYweH1xM2BqXnAmIDFaeWN5i1lCenBEeich</vt:lpwstr>
  </property>
  <property fmtid="{D5CDD505-2E9C-101B-9397-08002B2CF9AE}" pid="14" name="DomainID">
    <vt:lpwstr>XX90eXZ5dXRLZ0Bif311YmRpXnh1dWRaeWR4X1tEeHVDeHV1</vt:lpwstr>
  </property>
  <property fmtid="{D5CDD505-2E9C-101B-9397-08002B2CF9AE}" pid="15" name="HText">
    <vt:lpwstr>NoYqPSM7KyWKdyUhKo1lNDsrU4stIDecaYQnhoWAaCCeOCkqLYyBgA==</vt:lpwstr>
  </property>
  <property fmtid="{D5CDD505-2E9C-101B-9397-08002B2CF9AE}" pid="16" name="FText">
    <vt:lpwstr>NoYqPSM7KyWKdyUhKo1lNDsrU4stIDecaYQnhoWAaCCeOCkqLYyBgA==</vt:lpwstr>
  </property>
  <property fmtid="{D5CDD505-2E9C-101B-9397-08002B2CF9AE}" pid="17" name="WMark">
    <vt:lpwstr/>
  </property>
  <property fmtid="{D5CDD505-2E9C-101B-9397-08002B2CF9AE}" pid="18" name="Set">
    <vt:lpwstr>OT0xLA==</vt:lpwstr>
  </property>
  <property fmtid="{D5CDD505-2E9C-101B-9397-08002B2CF9AE}" pid="19" name="Classification_6">
    <vt:lpwstr>W2B1eml7dXVVd0FidWR8aGZpU4mIfoaSOiA6hoiALSFILC4wJoaAkj+PjISTlJGalp6GQZOKn08tLiY8OigtIFY=</vt:lpwstr>
  </property>
  <property fmtid="{D5CDD505-2E9C-101B-9397-08002B2CF9AE}" pid="20" name="Classification_7">
    <vt:lpwstr>VWBzZnR5dHBGbkphfmp0anSYPnOGKjqRIDAtgZ+dKSlIKy8sNSmHm5qPj5Gflo+BUZOdgksmOD0oSDcrOSA=</vt:lpwstr>
  </property>
  <property fmtid="{D5CDD505-2E9C-101B-9397-08002B2CF9AE}" pid="21" name="Classification_8">
    <vt:lpwstr>VWBzZnR5dHBGbkpneGp0ZHSYPnOVNzuDLDc8io9PKy+aKYUmPIyHmI+DjY+EUYKakksxJTkkXzAsKT8=</vt:lpwstr>
  </property>
  <property fmtid="{D5CDD505-2E9C-101B-9397-08002B2CF9AE}" pid="22" name="Classification_9">
    <vt:lpwstr>VWBzZnR5dHBGZkBofmB/YGZ5MoV+jT2QITgxTzmROzGBISYxMY1fkJWFhSGTl4SWlICdhp6RXJeGiEgtPyUtPSIyMzs=</vt:lpwstr>
  </property>
  <property fmtid="{D5CDD505-2E9C-101B-9397-08002B2CF9AE}" pid="23" name="Classification_10">
    <vt:lpwstr>VWB8ZnR5dHBGZkpnfWp2YnSJPnOGKjqRIDAtgZ+dKSlIKy8sNSmHm5qPj5Gflo+BUZOdgksmOD0oSDcrOSA=</vt:lpwstr>
  </property>
  <property fmtid="{D5CDD505-2E9C-101B-9397-08002B2CF9AE}" pid="24" name="Classification_11">
    <vt:lpwstr>VWB8ZnR5dHBGZkpne2p3ZHSJPnOVNzuDLDc8io9PKy+aKYUmPIyHmI+DjY+EUYKakksxJTkkXzAsKT8=</vt:lpwstr>
  </property>
  <property fmtid="{D5CDD505-2E9C-101B-9397-08002B2CF9AE}" pid="25" name="Classification_12">
    <vt:lpwstr>VGB9ZnR5dHBGY0pgd2p0a3SJPnOGKjqRIDAtgZ+dKSlIKy8sNSmHm5qPj5Gflo+BUZOdgksmOD0oSD5YQlxcPVZH</vt:lpwstr>
  </property>
  <property fmtid="{D5CDD505-2E9C-101B-9397-08002B2CF9AE}" pid="26" name="Classification_13">
    <vt:lpwstr>VGB9ZnR5dHBGY0pgd2p2YXSJPnOVNzuDLDc8io9PKy+aKYUmPIyHmI+DjY+EUYKakksxJTkkXzlfUkNeWFxc</vt:lpwstr>
  </property>
  <property fmtid="{D5CDD505-2E9C-101B-9397-08002B2CF9AE}" pid="27" name="Classification_14">
    <vt:lpwstr>XH5re3Zmd3RXY1BhdWVyaGRgU5iIfpeYJzIhi46aPCySJH4mPoCFM5yEgYKbj46ckYRcjJ+ISTcjLDJDOFpbIFZaT0Y=</vt:lpwstr>
  </property>
  <property fmtid="{D5CDD505-2E9C-101B-9397-08002B2CF9AE}" pid="28" name="Classification_15">
    <vt:lpwstr>XH5re3Zmd3RXY1BmdWBxaGVuU5iIfoSFJiAtjJ+RLH6QIiwklIqMlpyHlI6ZkZVbnJ+fVDMvOzVEKEVZRVxBIFc=</vt:lpwstr>
  </property>
  <property fmtid="{D5CDD505-2E9C-101B-9397-08002B2CF9AE}" pid="29" name="Classification_16">
    <vt:lpwstr>XH1rfWl7dXVSd0FidWF8aGZhU4mIfoaSOiA6hoiALSFIKy8sNSmHm5qPj5Gflo+BUZOdgksmOD0oSD5YQlxcPVZG</vt:lpwstr>
  </property>
  <property fmtid="{D5CDD505-2E9C-101B-9397-08002B2CF9AE}" pid="30" name="Classification_17">
    <vt:lpwstr>XH1rfWl7dXVSd0FidWF8aGdhU4mIfoSFJiAtjJ+RLH6QIiwklIqMlpyHlI6ZkZVbnJ+fVDMvOzVEKEVZRVxBIFc=</vt:lpwstr>
  </property>
  <property fmtid="{D5CDD505-2E9C-101B-9397-08002B2CF9AE}" pid="31" name="Classification_18">
    <vt:lpwstr>XH1rfWl7dXVSd0FidWNzaGFpU4mIfpeYJzIhi46aPCySJH4mPoCFM5yEgYKbj46ckYRcjJ+ISTcjLDJDOFpbIFZaT0Y=</vt:lpwstr>
  </property>
  <property fmtid="{D5CDD505-2E9C-101B-9397-08002B2CF9AE}" pid="32" name="Classification_19">
    <vt:lpwstr>XH1rfWl7dXVSd0FidWN9aGRtU4mIfoSFJiAtjJ+RLH6QIiwklIqMlpyHlI6ZkZVbnJ+fVDMvOzVEKEVZRVxBIFc=</vt:lpwstr>
  </property>
  <property fmtid="{D5CDD505-2E9C-101B-9397-08002B2CF9AE}" pid="33" name="Classification_20">
    <vt:lpwstr>XH1rcWl7dXVSd0NofmR/Z2x5I4V+iztXijgpnJidLiyQKTEsO4dfmYuEi4yAjI41nJiXjJuVnZ2HkV2NmoFXWjI/MDogLCBPLiAvOENc</vt:lpwstr>
  </property>
  <property fmtid="{D5CDD505-2E9C-101B-9397-08002B2CF9AE}" pid="34" name="Classification_21">
    <vt:lpwstr>XH1reHBmd3RXY1Bjf2p1ZW5sQWiEiG8lLCc8nYKXPCCXc36PgCErPi8/K0w0Oi05T0E=</vt:lpwstr>
  </property>
  <property fmtid="{D5CDD505-2E9C-101B-9397-08002B2CF9AE}" pid="35" name="Classification_22">
    <vt:lpwstr>XH1reHBmd3RXY1Bjf2p1am5pR2iEiG8nOzs8ioiALSFIIjEtO4SUgJAsh4mVnIqFkJmcm16GnZlSLycmOiE8QylaOzI8M19T</vt:lpwstr>
  </property>
  <property fmtid="{D5CDD505-2E9C-101B-9397-08002B2CF9AE}" pid="36" name="Classification_23">
    <vt:lpwstr>XH1re3Nmd3RXY1BjfWpxYm5rR2iViG85JnSLg4qHOyyVISYkIICLnUSei4SZjCGWl5WRhICKm5qdS5CBmFc/US41Pjw6LQ==</vt:lpwstr>
  </property>
  <property fmtid="{D5CDD505-2E9C-101B-9397-08002B2CF9AE}" pid="37" name="Classification_24">
    <vt:lpwstr>XGB1cGl7dXVTd0FidWN3aGBqU4mIfoaSOiA6hoiALSFIc4aPnShJPklbVFFdT1A=</vt:lpwstr>
  </property>
  <property fmtid="{D5CDD505-2E9C-101B-9397-08002B2CF9AE}" pid="38" name="Classification_25">
    <vt:lpwstr>XGB1cGl7dXVTd0FidWR8aGZvU4mIfoSFJiAtjJ+RLH6QIiwklIqMlpyHlI6ZkZVbnJ+fVDMvOzVEKEVZRVxBIFc=</vt:lpwstr>
  </property>
  <property fmtid="{D5CDD505-2E9C-101B-9397-08002B2CF9AE}" pid="39" name="Classification_26">
    <vt:lpwstr>XGB1cGl7dXVTd0FidWV1aGdrU4mIfpeYJzIhi46aPCySJH4mPoCFM5yEgYKbj46ckYRcjJ+ISTcjLDJDOFpbIFZaT0Y=</vt:lpwstr>
  </property>
  <property fmtid="{D5CDD505-2E9C-101B-9397-08002B2CF9AE}" pid="40" name="Classification_27">
    <vt:lpwstr>XGB1cGl7dXVTd0FidWV0aGZgU4mIfoSFJiAtjJ+RLH6QIiwklIqMlpyHlI6ZkZVbnJ+fVDMvOzVEKEVZRVxBIFc=</vt:lpwstr>
  </property>
  <property fmtid="{D5CDD505-2E9C-101B-9397-08002B2CF9AE}" pid="41" name="Classification_28">
    <vt:lpwstr>XGB2eWl7dXVTd0lofml/Ymx5MoV+iztXijgpnJidLiyQKTEsO4dfkJWFhSGTl4SWlICdhp6RXJeGiEgtPyUtPStBSEdAUl9T</vt:lpwstr>
  </property>
  <property fmtid="{D5CDD505-2E9C-101B-9397-08002B2CF9AE}" pid="42" name="Classification_29">
    <vt:lpwstr>XGB2eWl7dXVTd0lofWd/Y2d5MoV+lzGEPSYhjJ+RLH5Ii4+MlUQpRUhcVExATg==</vt:lpwstr>
  </property>
  <property fmtid="{D5CDD505-2E9C-101B-9397-08002B2CF9AE}" pid="43" name="Classification_30">
    <vt:lpwstr>XGB2eWl7dXVTd0lofWh/Z2x5MoV+iztXijgpnJidLiyQKTEsO4dfkJWFhSGTl4SWlICdhp6RXJeGiEgtPyUtPStBSEdAUl9T</vt:lpwstr>
  </property>
  <property fmtid="{D5CDD505-2E9C-101B-9397-08002B2CF9AE}" pid="44" name="Classification_31">
    <vt:lpwstr>XGB2eWl7dXVTd0lofGR/YWd5MoV+lzGEPSYhjJ+RLH5Ii4+MlUQpRUhcVExATg==</vt:lpwstr>
  </property>
  <property fmtid="{D5CDD505-2E9C-101B-9397-08002B2CF9AE}" pid="45" name="Classification_32">
    <vt:lpwstr>XGB2eWl7dXVTd0lofGV/Ym15MoV+iztXijgpnJidLiyQKTEsO4dfkJWFhSGTl4SWlICdhp6RXJeGiEgtPyUtPStBSEdAUl9T</vt:lpwstr>
  </property>
  <property fmtid="{D5CDD505-2E9C-101B-9397-08002B2CF9AE}" pid="46" name="Classification_33">
    <vt:lpwstr>XGB2eWl7dXVTd0loe2B/Y2R5MoV+lzGEPSYhjJ+RLH5Ii4+MlUQpRUhcVExATg==</vt:lpwstr>
  </property>
  <property fmtid="{D5CDD505-2E9C-101B-9397-08002B2CF9AE}" pid="47" name="Classification_34">
    <vt:lpwstr>XGB2eWl7dXVTd0loe2J/YWZ5MoV+iztXijgpnJidLiyQKTEsO4dfkJWFhSGTl4SWlICdhp6RXJeGiEgtPyUtPStBSEdAUl9T</vt:lpwstr>
  </property>
  <property fmtid="{D5CDD505-2E9C-101B-9397-08002B2CF9AE}" pid="48" name="Classification_35">
    <vt:lpwstr>XGB2eWl7dXVTd0Fof2F/Z2d5I4V+lzGEPSYhjJ+RLH5Ii4+MlUQpRUhcVExATg==</vt:lpwstr>
  </property>
  <property fmtid="{D5CDD505-2E9C-101B-9397-08002B2CF9AE}" pid="49" name="Classification_36">
    <vt:lpwstr>XGB2eWl7dXVTd0FoemB/Ymd5I4V+iztXijgpnJidLiyQKTEsO4dfmYuEi4yAjI41nJiXjJuVnZ2HkV2NmoFXWjI/MDogLCBPLiAvOENc</vt:lpwstr>
  </property>
  <property fmtid="{D5CDD505-2E9C-101B-9397-08002B2CF9AE}" pid="50" name="Classification_37">
    <vt:lpwstr>XGB2eWl7dXVTd0Nofmd/Y2B5I4V+lzGEPSYhjJ+RLH5Ii4+MlUQpRUhcVExATg==</vt:lpwstr>
  </property>
  <property fmtid="{D5CDD505-2E9C-101B-9397-08002B2CF9AE}" pid="51" name="Classification_38">
    <vt:lpwstr>XGB2eWl7dXVTd0Nofmd/YGV5I4V+iztXijgpnJidLiyQKTEsO4dfkJWFhSGTl4SWlICdhp6RXJeGiEgtPyUtPStBSEdAUl9T</vt:lpwstr>
  </property>
  <property fmtid="{D5CDD505-2E9C-101B-9397-08002B2CF9AE}" pid="52" name="Classification_39">
    <vt:lpwstr>XGB2eWl7dXVTd0NofGZ/Y2N5I4V+lzGEPSYhjJ+RLH5IgpGNmyQ0IDBBICQ8M1FE</vt:lpwstr>
  </property>
  <property fmtid="{D5CDD505-2E9C-101B-9397-08002B2CF9AE}" pid="53" name="Classification_40">
    <vt:lpwstr>XGB2eWl7dXVTd0dof2Z/YWd5I4V+iztXijgpnJidLiyQKTEsO4dfkJWFhSGTl4SWlICdhp6RXJeGiEgtPyUtPStBSEdAUl9T</vt:lpwstr>
  </property>
  <property fmtid="{D5CDD505-2E9C-101B-9397-08002B2CF9AE}" pid="54" name="Classification_41">
    <vt:lpwstr>XGB2eGl7dXVTd0lofmd/ZmN5MoV+lzGEPSYhjJ+RLH5Ii4+MlUQpRUhcVExATg==</vt:lpwstr>
  </property>
  <property fmtid="{D5CDD505-2E9C-101B-9397-08002B2CF9AE}" pid="55" name="Classification_42">
    <vt:lpwstr>XGB2eGl7dXVTd0FidWF2aGFuU4mIfpqYaZckjpiHISOaKyQxPYaKSJyGjYAwnImQnJuCgJmLhlqKip5VNiYlUUs6SUBAT0JSWw==</vt:lpwstr>
  </property>
  <property fmtid="{D5CDD505-2E9C-101B-9397-08002B2CF9AE}" pid="56" name="Classification_43">
    <vt:lpwstr>XGB2eGl7dXVTd0FidWFxaGdgU4mIfoaSOiA6hoiALSFIKy8sNSmHm5qPj5Gflo+BUZOdgksmOD0oSD5YQlxcPVZG</vt:lpwstr>
  </property>
  <property fmtid="{D5CDD505-2E9C-101B-9397-08002B2CF9AE}" pid="57" name="Classification_44">
    <vt:lpwstr>XGB2eGl7dXVTd0FidWFwaGFvU4mIfoSFJiAtjJ+RLH6QIiwklIqMlpyHlI6ZkZVbnJ+fVDMvOzVEKEVZRVxBIFc=</vt:lpwstr>
  </property>
  <property fmtid="{D5CDD505-2E9C-101B-9397-08002B2CF9AE}" pid="58" name="Classification_45">
    <vt:lpwstr>XGB2eGl7dXVTd0FidWFyaGRhU4mIfpqYaZckjpiHISOaKyQxPYaKSJyGjYAwnImQnJuCgJmLhlqKip5VNiYlUUs6SUBAT0JSWw==</vt:lpwstr>
  </property>
  <property fmtid="{D5CDD505-2E9C-101B-9397-08002B2CF9AE}" pid="59" name="Classification_46">
    <vt:lpwstr>XGB2cWl7dXVTd0FidWN3aGdtU4mIfpeYJzIhi46aPCySJH4mPoCFM5yEgYKbj46ckYRcjJ+ISTcjLDJDOFpbIFZaT0Y=</vt:lpwstr>
  </property>
  <property fmtid="{D5CDD505-2E9C-101B-9397-08002B2CF9AE}" pid="60" name="Classification_47">
    <vt:lpwstr>XGB2cWl7dXVTd0FidWN3aGBhU4mIfoSFJiAtjJ+RLH6QIiwklIqMlpyHlI6ZkZVbnJ+fVDMvOzVEKEVZRVxBIFc=</vt:lpwstr>
  </property>
  <property fmtid="{D5CDD505-2E9C-101B-9397-08002B2CF9AE}" pid="61" name="Classification_48">
    <vt:lpwstr>XGB2cWl7dXVTd0FidWN3aGFuU4mIfpqYaZckjpiHISOaKyQxPYaKSJyGjYAwnImQnJuCgJmLhlqKip5VNiYlUUs6SUBAT0JSWw==</vt:lpwstr>
  </property>
  <property fmtid="{D5CDD505-2E9C-101B-9397-08002B2CF9AE}" pid="62" name="Classification_49">
    <vt:lpwstr>XGB2cWl7dXVTd0FidWN2aGRqU4mIfoaSOiA6hoiALSFIKy8sNSmHm5qPj5Gflo+BUZOdgksmOD0oSD5YQlxcPVZG</vt:lpwstr>
  </property>
  <property fmtid="{D5CDD505-2E9C-101B-9397-08002B2CF9AE}" pid="63" name="Classification_50">
    <vt:lpwstr>XGB2cWl7dXVTd0FidWN2aGRgU4mIfoSFJiAtjJ+RLH6QIiwklIqMlpyHlI6ZkZVbnJ+fVDMvOzVEKEVZRVxBIFc=</vt:lpwstr>
  </property>
  <property fmtid="{D5CDD505-2E9C-101B-9397-08002B2CF9AE}" pid="64" name="lqminfo">
    <vt:i4>3</vt:i4>
  </property>
  <property fmtid="{D5CDD505-2E9C-101B-9397-08002B2CF9AE}" pid="65" name="lqmsess">
    <vt:lpwstr>1a5f720e-7d00-4620-88a5-38245ece3927</vt:lpwstr>
  </property>
</Properties>
</file>